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0000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0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4/21/2015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4/21/2015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4/21/2015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4/21/2015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4/21/2015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4/21/2015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4/21/2015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b="1" dirty="0" smtClean="0"/>
              <a:t>How to Use 1-D </a:t>
            </a:r>
            <a:r>
              <a:rPr lang="en-US" b="1" dirty="0" smtClean="0">
                <a:solidFill>
                  <a:srgbClr val="0000FF"/>
                </a:solidFill>
              </a:rPr>
              <a:t>array</a:t>
            </a:r>
            <a:r>
              <a:rPr lang="en-US" b="1" dirty="0" smtClean="0"/>
              <a:t> with </a:t>
            </a:r>
            <a:r>
              <a:rPr lang="en-US" b="1" dirty="0" smtClean="0">
                <a:solidFill>
                  <a:srgbClr val="FF0000"/>
                </a:solidFill>
              </a:rPr>
              <a:t>Functions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" y="1371600"/>
            <a:ext cx="6229350" cy="464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Left Arrow 4"/>
          <p:cNvSpPr/>
          <p:nvPr/>
        </p:nvSpPr>
        <p:spPr>
          <a:xfrm>
            <a:off x="2133600" y="4953000"/>
            <a:ext cx="7010400" cy="457200"/>
          </a:xfrm>
          <a:prstGeom prst="lef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ight Brace 5"/>
          <p:cNvSpPr/>
          <p:nvPr/>
        </p:nvSpPr>
        <p:spPr>
          <a:xfrm>
            <a:off x="533400" y="1752600"/>
            <a:ext cx="1066800" cy="1066800"/>
          </a:xfrm>
          <a:prstGeom prst="rightBrac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ight Brace 6"/>
          <p:cNvSpPr/>
          <p:nvPr/>
        </p:nvSpPr>
        <p:spPr>
          <a:xfrm>
            <a:off x="609600" y="3124200"/>
            <a:ext cx="807719" cy="1143000"/>
          </a:xfrm>
          <a:prstGeom prst="rightBrace">
            <a:avLst>
              <a:gd name="adj1" fmla="val 8333"/>
              <a:gd name="adj2" fmla="val 48873"/>
            </a:avLst>
          </a:prstGeom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FF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void </a:t>
            </a:r>
            <a:r>
              <a:rPr lang="en-US" b="1" dirty="0" err="1" smtClean="0">
                <a:solidFill>
                  <a:srgbClr val="FF0000"/>
                </a:solidFill>
              </a:rPr>
              <a:t>print_array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en-US" b="1" dirty="0" smtClean="0">
                <a:solidFill>
                  <a:srgbClr val="0000FF"/>
                </a:solidFill>
              </a:rPr>
              <a:t>(</a:t>
            </a:r>
            <a:r>
              <a:rPr lang="en-US" b="1" dirty="0" err="1" smtClean="0">
                <a:solidFill>
                  <a:srgbClr val="0000FF"/>
                </a:solidFill>
              </a:rPr>
              <a:t>int</a:t>
            </a:r>
            <a:r>
              <a:rPr lang="en-US" b="1" dirty="0" smtClean="0">
                <a:solidFill>
                  <a:srgbClr val="0000FF"/>
                </a:solidFill>
              </a:rPr>
              <a:t> a[], </a:t>
            </a:r>
            <a:r>
              <a:rPr lang="en-US" b="1" dirty="0" err="1" smtClean="0">
                <a:solidFill>
                  <a:srgbClr val="0000FF"/>
                </a:solidFill>
              </a:rPr>
              <a:t>int</a:t>
            </a:r>
            <a:r>
              <a:rPr lang="en-US" b="1" dirty="0" smtClean="0">
                <a:solidFill>
                  <a:srgbClr val="0000FF"/>
                </a:solidFill>
              </a:rPr>
              <a:t> n);</a:t>
            </a:r>
            <a:r>
              <a:rPr lang="en-US" dirty="0" smtClean="0">
                <a:solidFill>
                  <a:srgbClr val="0000FF"/>
                </a:solidFill>
              </a:rPr>
              <a:t>  </a:t>
            </a:r>
            <a:r>
              <a:rPr lang="en-US" dirty="0" smtClean="0"/>
              <a:t>array used for input.  This function accesses the values and prints them on the screen</a:t>
            </a:r>
          </a:p>
          <a:p>
            <a:pPr>
              <a:buNone/>
            </a:pPr>
            <a:r>
              <a:rPr lang="en-US" dirty="0" smtClean="0"/>
              <a:t> </a:t>
            </a:r>
          </a:p>
          <a:p>
            <a:r>
              <a:rPr lang="en-US" b="1" dirty="0" smtClean="0">
                <a:solidFill>
                  <a:srgbClr val="00B050"/>
                </a:solidFill>
              </a:rPr>
              <a:t>void </a:t>
            </a:r>
            <a:r>
              <a:rPr lang="en-US" b="1" dirty="0" err="1" smtClean="0">
                <a:solidFill>
                  <a:srgbClr val="00B050"/>
                </a:solidFill>
              </a:rPr>
              <a:t>get_average</a:t>
            </a:r>
            <a:r>
              <a:rPr lang="en-US" b="1" dirty="0" smtClean="0">
                <a:solidFill>
                  <a:srgbClr val="00B050"/>
                </a:solidFill>
              </a:rPr>
              <a:t> </a:t>
            </a:r>
            <a:r>
              <a:rPr lang="en-US" b="1" dirty="0" smtClean="0">
                <a:solidFill>
                  <a:srgbClr val="0000FF"/>
                </a:solidFill>
              </a:rPr>
              <a:t>(</a:t>
            </a:r>
            <a:r>
              <a:rPr lang="en-US" b="1" dirty="0" err="1" smtClean="0">
                <a:solidFill>
                  <a:srgbClr val="0000FF"/>
                </a:solidFill>
              </a:rPr>
              <a:t>int</a:t>
            </a:r>
            <a:r>
              <a:rPr lang="en-US" b="1" dirty="0" smtClean="0">
                <a:solidFill>
                  <a:srgbClr val="0000FF"/>
                </a:solidFill>
              </a:rPr>
              <a:t> a[], </a:t>
            </a:r>
            <a:r>
              <a:rPr lang="en-US" b="1" dirty="0" err="1" smtClean="0">
                <a:solidFill>
                  <a:srgbClr val="0000FF"/>
                </a:solidFill>
              </a:rPr>
              <a:t>int</a:t>
            </a:r>
            <a:r>
              <a:rPr lang="en-US" b="1" dirty="0" smtClean="0">
                <a:solidFill>
                  <a:srgbClr val="0000FF"/>
                </a:solidFill>
              </a:rPr>
              <a:t> n );</a:t>
            </a:r>
            <a:r>
              <a:rPr lang="en-US" dirty="0" smtClean="0">
                <a:solidFill>
                  <a:srgbClr val="0000FF"/>
                </a:solidFill>
              </a:rPr>
              <a:t> </a:t>
            </a:r>
            <a:r>
              <a:rPr lang="en-US" dirty="0" smtClean="0"/>
              <a:t>array used for input.  This function uses the array values to find sum and average.</a:t>
            </a:r>
          </a:p>
          <a:p>
            <a:pPr>
              <a:buNone/>
            </a:pPr>
            <a:endParaRPr lang="en-US" dirty="0" smtClean="0"/>
          </a:p>
          <a:p>
            <a:r>
              <a:rPr lang="en-US" b="1" dirty="0" err="1" smtClean="0">
                <a:solidFill>
                  <a:srgbClr val="7030A0"/>
                </a:solidFill>
              </a:rPr>
              <a:t>int</a:t>
            </a:r>
            <a:r>
              <a:rPr lang="en-US" b="1" dirty="0" smtClean="0">
                <a:solidFill>
                  <a:srgbClr val="7030A0"/>
                </a:solidFill>
              </a:rPr>
              <a:t> </a:t>
            </a:r>
            <a:r>
              <a:rPr lang="en-US" b="1" dirty="0" err="1" smtClean="0">
                <a:solidFill>
                  <a:srgbClr val="7030A0"/>
                </a:solidFill>
              </a:rPr>
              <a:t>linear_search</a:t>
            </a:r>
            <a:r>
              <a:rPr lang="en-US" b="1" dirty="0" smtClean="0">
                <a:solidFill>
                  <a:srgbClr val="0000FF"/>
                </a:solidFill>
              </a:rPr>
              <a:t>(</a:t>
            </a:r>
            <a:r>
              <a:rPr lang="en-US" b="1" dirty="0" err="1" smtClean="0">
                <a:solidFill>
                  <a:srgbClr val="0000FF"/>
                </a:solidFill>
              </a:rPr>
              <a:t>int</a:t>
            </a:r>
            <a:r>
              <a:rPr lang="en-US" b="1" dirty="0" smtClean="0">
                <a:solidFill>
                  <a:srgbClr val="0000FF"/>
                </a:solidFill>
              </a:rPr>
              <a:t> a[], </a:t>
            </a:r>
            <a:r>
              <a:rPr lang="en-US" b="1" dirty="0" err="1" smtClean="0">
                <a:solidFill>
                  <a:srgbClr val="0000FF"/>
                </a:solidFill>
              </a:rPr>
              <a:t>int</a:t>
            </a:r>
            <a:r>
              <a:rPr lang="en-US" b="1" dirty="0" smtClean="0">
                <a:solidFill>
                  <a:srgbClr val="0000FF"/>
                </a:solidFill>
              </a:rPr>
              <a:t> n, </a:t>
            </a:r>
            <a:r>
              <a:rPr lang="en-US" b="1" dirty="0" err="1" smtClean="0">
                <a:solidFill>
                  <a:srgbClr val="0000FF"/>
                </a:solidFill>
              </a:rPr>
              <a:t>int</a:t>
            </a:r>
            <a:r>
              <a:rPr lang="en-US" b="1" dirty="0" smtClean="0">
                <a:solidFill>
                  <a:srgbClr val="0000FF"/>
                </a:solidFill>
              </a:rPr>
              <a:t> target); </a:t>
            </a:r>
            <a:r>
              <a:rPr lang="en-US" dirty="0" smtClean="0">
                <a:solidFill>
                  <a:srgbClr val="0000FF"/>
                </a:solidFill>
              </a:rPr>
              <a:t>  </a:t>
            </a:r>
            <a:r>
              <a:rPr lang="en-US" dirty="0" smtClean="0"/>
              <a:t>An array is used for input. This function uses the array values to compare them to the target value.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52401"/>
            <a:ext cx="8229600" cy="2590800"/>
          </a:xfrm>
        </p:spPr>
        <p:txBody>
          <a:bodyPr/>
          <a:lstStyle/>
          <a:p>
            <a:r>
              <a:rPr lang="en-US" b="1" dirty="0" smtClean="0">
                <a:solidFill>
                  <a:srgbClr val="FF0000"/>
                </a:solidFill>
              </a:rPr>
              <a:t>void </a:t>
            </a:r>
            <a:r>
              <a:rPr lang="en-US" b="1" dirty="0" err="1" smtClean="0">
                <a:solidFill>
                  <a:srgbClr val="FF0000"/>
                </a:solidFill>
              </a:rPr>
              <a:t>print_array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en-US" b="1" dirty="0" smtClean="0">
                <a:solidFill>
                  <a:srgbClr val="0000FF"/>
                </a:solidFill>
              </a:rPr>
              <a:t>(</a:t>
            </a:r>
            <a:r>
              <a:rPr lang="en-US" b="1" dirty="0" err="1" smtClean="0">
                <a:solidFill>
                  <a:srgbClr val="0000FF"/>
                </a:solidFill>
              </a:rPr>
              <a:t>int</a:t>
            </a:r>
            <a:r>
              <a:rPr lang="en-US" b="1" dirty="0" smtClean="0">
                <a:solidFill>
                  <a:srgbClr val="0000FF"/>
                </a:solidFill>
              </a:rPr>
              <a:t> a</a:t>
            </a:r>
            <a:r>
              <a:rPr lang="en-US" b="1" dirty="0" smtClean="0">
                <a:solidFill>
                  <a:srgbClr val="0000FF"/>
                </a:solidFill>
              </a:rPr>
              <a:t>[], </a:t>
            </a:r>
            <a:r>
              <a:rPr lang="en-US" b="1" dirty="0" err="1" smtClean="0">
                <a:solidFill>
                  <a:srgbClr val="0000FF"/>
                </a:solidFill>
              </a:rPr>
              <a:t>int</a:t>
            </a:r>
            <a:r>
              <a:rPr lang="en-US" b="1" dirty="0" smtClean="0">
                <a:solidFill>
                  <a:srgbClr val="0000FF"/>
                </a:solidFill>
              </a:rPr>
              <a:t> n)</a:t>
            </a:r>
            <a:r>
              <a:rPr lang="en-US" dirty="0" smtClean="0"/>
              <a:t>.  This function accesses the values and prints them on the screen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381000" y="1752600"/>
            <a:ext cx="8153400" cy="4800600"/>
          </a:xfrm>
          <a:prstGeom prst="rect">
            <a:avLst/>
          </a:prstGeom>
          <a:ln w="762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4000" b="1" dirty="0" smtClean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</a:rPr>
              <a:t>void </a:t>
            </a:r>
            <a:r>
              <a:rPr lang="en-US" sz="4000" b="1" dirty="0" err="1" smtClean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</a:rPr>
              <a:t>print_array</a:t>
            </a:r>
            <a:r>
              <a:rPr lang="en-US" sz="4000" b="1" dirty="0" smtClean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</a:rPr>
              <a:t> </a:t>
            </a:r>
            <a:r>
              <a:rPr lang="en-US" sz="4000" b="1" dirty="0" smtClean="0">
                <a:ln>
                  <a:solidFill>
                    <a:schemeClr val="tx1"/>
                  </a:solidFill>
                </a:ln>
                <a:solidFill>
                  <a:srgbClr val="0000FF"/>
                </a:solidFill>
              </a:rPr>
              <a:t>(</a:t>
            </a:r>
            <a:r>
              <a:rPr lang="en-US" sz="4000" b="1" dirty="0" err="1" smtClean="0">
                <a:ln>
                  <a:solidFill>
                    <a:schemeClr val="tx1"/>
                  </a:solidFill>
                </a:ln>
                <a:solidFill>
                  <a:srgbClr val="0000FF"/>
                </a:solidFill>
              </a:rPr>
              <a:t>int</a:t>
            </a:r>
            <a:r>
              <a:rPr lang="en-US" sz="4000" b="1" dirty="0" smtClean="0">
                <a:ln>
                  <a:solidFill>
                    <a:schemeClr val="tx1"/>
                  </a:solidFill>
                </a:ln>
                <a:solidFill>
                  <a:srgbClr val="0000FF"/>
                </a:solidFill>
              </a:rPr>
              <a:t> </a:t>
            </a:r>
            <a:r>
              <a:rPr lang="en-US" sz="4000" b="1" dirty="0" smtClean="0">
                <a:ln>
                  <a:solidFill>
                    <a:schemeClr val="tx1"/>
                  </a:solidFill>
                </a:ln>
                <a:solidFill>
                  <a:schemeClr val="accent6">
                    <a:lumMod val="50000"/>
                  </a:schemeClr>
                </a:solidFill>
              </a:rPr>
              <a:t>a</a:t>
            </a:r>
            <a:r>
              <a:rPr lang="en-US" sz="4000" b="1" dirty="0" smtClean="0">
                <a:ln>
                  <a:solidFill>
                    <a:schemeClr val="tx1"/>
                  </a:solidFill>
                </a:ln>
                <a:solidFill>
                  <a:srgbClr val="0000FF"/>
                </a:solidFill>
              </a:rPr>
              <a:t>[], </a:t>
            </a:r>
            <a:r>
              <a:rPr lang="en-US" sz="4000" b="1" dirty="0" err="1" smtClean="0">
                <a:ln>
                  <a:solidFill>
                    <a:schemeClr val="tx1"/>
                  </a:solidFill>
                </a:ln>
                <a:solidFill>
                  <a:srgbClr val="0000FF"/>
                </a:solidFill>
              </a:rPr>
              <a:t>int</a:t>
            </a:r>
            <a:r>
              <a:rPr lang="en-US" sz="4000" b="1" dirty="0" smtClean="0">
                <a:ln>
                  <a:solidFill>
                    <a:schemeClr val="tx1"/>
                  </a:solidFill>
                </a:ln>
                <a:solidFill>
                  <a:srgbClr val="0000FF"/>
                </a:solidFill>
              </a:rPr>
              <a:t> </a:t>
            </a:r>
            <a:r>
              <a:rPr lang="en-US" sz="4000" b="1" u="sng" dirty="0" smtClean="0">
                <a:ln>
                  <a:solidFill>
                    <a:schemeClr val="tx1"/>
                  </a:solidFill>
                </a:ln>
                <a:solidFill>
                  <a:srgbClr val="00B050"/>
                </a:solidFill>
              </a:rPr>
              <a:t>n</a:t>
            </a:r>
            <a:r>
              <a:rPr lang="en-US" sz="4000" b="1" dirty="0" smtClean="0">
                <a:ln>
                  <a:solidFill>
                    <a:schemeClr val="tx1"/>
                  </a:solidFill>
                </a:ln>
                <a:solidFill>
                  <a:srgbClr val="0000FF"/>
                </a:solidFill>
              </a:rPr>
              <a:t>)</a:t>
            </a:r>
          </a:p>
          <a:p>
            <a:r>
              <a:rPr lang="en-US" sz="4000" b="1" dirty="0" smtClean="0">
                <a:ln>
                  <a:solidFill>
                    <a:schemeClr val="tx1"/>
                  </a:solidFill>
                </a:ln>
                <a:solidFill>
                  <a:srgbClr val="00B050"/>
                </a:solidFill>
              </a:rPr>
              <a:t>{</a:t>
            </a:r>
          </a:p>
          <a:p>
            <a:r>
              <a:rPr lang="en-US" sz="4000" b="1" dirty="0" smtClean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</a:rPr>
              <a:t>	</a:t>
            </a:r>
            <a:r>
              <a:rPr lang="en-US" sz="4000" b="1" dirty="0" err="1" smtClean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</a:rPr>
              <a:t>int</a:t>
            </a:r>
            <a:r>
              <a:rPr lang="en-US" sz="4000" b="1" dirty="0" smtClean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</a:rPr>
              <a:t> </a:t>
            </a:r>
            <a:r>
              <a:rPr lang="en-US" sz="4000" b="1" dirty="0" err="1" smtClean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</a:rPr>
              <a:t>i</a:t>
            </a:r>
            <a:r>
              <a:rPr lang="en-US" sz="4000" b="1" dirty="0" smtClean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</a:rPr>
              <a:t>;</a:t>
            </a:r>
          </a:p>
          <a:p>
            <a:r>
              <a:rPr lang="en-US" sz="4000" b="1" dirty="0" smtClean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</a:rPr>
              <a:t>	</a:t>
            </a:r>
            <a:r>
              <a:rPr lang="en-US" sz="6000" b="1" dirty="0" smtClean="0">
                <a:ln>
                  <a:solidFill>
                    <a:schemeClr val="tx1"/>
                  </a:solidFill>
                </a:ln>
                <a:solidFill>
                  <a:srgbClr val="7030A0"/>
                </a:solidFill>
              </a:rPr>
              <a:t>for (</a:t>
            </a:r>
            <a:r>
              <a:rPr lang="en-US" sz="6000" b="1" dirty="0" err="1" smtClean="0">
                <a:ln>
                  <a:solidFill>
                    <a:schemeClr val="tx1"/>
                  </a:solidFill>
                </a:ln>
                <a:solidFill>
                  <a:srgbClr val="7030A0"/>
                </a:solidFill>
              </a:rPr>
              <a:t>i</a:t>
            </a:r>
            <a:r>
              <a:rPr lang="en-US" sz="6000" b="1" dirty="0" smtClean="0">
                <a:ln>
                  <a:solidFill>
                    <a:schemeClr val="tx1"/>
                  </a:solidFill>
                </a:ln>
                <a:solidFill>
                  <a:srgbClr val="7030A0"/>
                </a:solidFill>
              </a:rPr>
              <a:t>=0 ; </a:t>
            </a:r>
            <a:r>
              <a:rPr lang="en-US" sz="6000" b="1" dirty="0" err="1" smtClean="0">
                <a:ln>
                  <a:solidFill>
                    <a:schemeClr val="tx1"/>
                  </a:solidFill>
                </a:ln>
                <a:solidFill>
                  <a:srgbClr val="7030A0"/>
                </a:solidFill>
              </a:rPr>
              <a:t>i</a:t>
            </a:r>
            <a:r>
              <a:rPr lang="en-US" sz="6000" b="1" dirty="0" smtClean="0">
                <a:ln>
                  <a:solidFill>
                    <a:schemeClr val="tx1"/>
                  </a:solidFill>
                </a:ln>
                <a:solidFill>
                  <a:srgbClr val="7030A0"/>
                </a:solidFill>
              </a:rPr>
              <a:t>&lt;</a:t>
            </a:r>
            <a:r>
              <a:rPr lang="en-US" sz="6000" b="1" dirty="0" smtClean="0">
                <a:ln>
                  <a:solidFill>
                    <a:schemeClr val="tx1"/>
                  </a:solidFill>
                </a:ln>
                <a:solidFill>
                  <a:srgbClr val="00B050"/>
                </a:solidFill>
              </a:rPr>
              <a:t>n</a:t>
            </a:r>
            <a:r>
              <a:rPr lang="en-US" sz="6000" b="1" dirty="0" smtClean="0">
                <a:ln>
                  <a:solidFill>
                    <a:schemeClr val="tx1"/>
                  </a:solidFill>
                </a:ln>
                <a:solidFill>
                  <a:srgbClr val="7030A0"/>
                </a:solidFill>
              </a:rPr>
              <a:t> ; </a:t>
            </a:r>
            <a:r>
              <a:rPr lang="en-US" sz="6000" b="1" dirty="0" err="1" smtClean="0">
                <a:ln>
                  <a:solidFill>
                    <a:schemeClr val="tx1"/>
                  </a:solidFill>
                </a:ln>
                <a:solidFill>
                  <a:srgbClr val="7030A0"/>
                </a:solidFill>
              </a:rPr>
              <a:t>i</a:t>
            </a:r>
            <a:r>
              <a:rPr lang="en-US" sz="6000" b="1" dirty="0" smtClean="0">
                <a:ln>
                  <a:solidFill>
                    <a:schemeClr val="tx1"/>
                  </a:solidFill>
                </a:ln>
                <a:solidFill>
                  <a:srgbClr val="7030A0"/>
                </a:solidFill>
              </a:rPr>
              <a:t>++)</a:t>
            </a:r>
          </a:p>
          <a:p>
            <a:r>
              <a:rPr lang="en-US" sz="6000" b="1" dirty="0" smtClean="0">
                <a:ln>
                  <a:solidFill>
                    <a:schemeClr val="tx1"/>
                  </a:solidFill>
                </a:ln>
                <a:solidFill>
                  <a:srgbClr val="7030A0"/>
                </a:solidFill>
              </a:rPr>
              <a:t>	</a:t>
            </a:r>
            <a:r>
              <a:rPr lang="en-US" sz="6000" b="1" dirty="0" err="1" smtClean="0">
                <a:ln>
                  <a:solidFill>
                    <a:schemeClr val="tx1"/>
                  </a:solidFill>
                </a:ln>
                <a:solidFill>
                  <a:srgbClr val="7030A0"/>
                </a:solidFill>
              </a:rPr>
              <a:t>printf</a:t>
            </a:r>
            <a:r>
              <a:rPr lang="en-US" sz="6000" b="1" dirty="0" smtClean="0">
                <a:ln>
                  <a:solidFill>
                    <a:schemeClr val="tx1"/>
                  </a:solidFill>
                </a:ln>
                <a:solidFill>
                  <a:srgbClr val="7030A0"/>
                </a:solidFill>
              </a:rPr>
              <a:t> ("%d\</a:t>
            </a:r>
            <a:r>
              <a:rPr lang="en-US" sz="6000" b="1" dirty="0" err="1" smtClean="0">
                <a:ln>
                  <a:solidFill>
                    <a:schemeClr val="tx1"/>
                  </a:solidFill>
                </a:ln>
                <a:solidFill>
                  <a:srgbClr val="7030A0"/>
                </a:solidFill>
              </a:rPr>
              <a:t>t",</a:t>
            </a:r>
            <a:r>
              <a:rPr lang="en-US" sz="6000" b="1" dirty="0" err="1" smtClean="0">
                <a:ln>
                  <a:solidFill>
                    <a:schemeClr val="tx1"/>
                  </a:solidFill>
                </a:ln>
                <a:solidFill>
                  <a:schemeClr val="accent6">
                    <a:lumMod val="50000"/>
                  </a:schemeClr>
                </a:solidFill>
              </a:rPr>
              <a:t>a</a:t>
            </a:r>
            <a:r>
              <a:rPr lang="en-US" sz="6000" b="1" dirty="0" smtClean="0">
                <a:ln>
                  <a:solidFill>
                    <a:schemeClr val="tx1"/>
                  </a:solidFill>
                </a:ln>
                <a:solidFill>
                  <a:srgbClr val="7030A0"/>
                </a:solidFill>
              </a:rPr>
              <a:t>[</a:t>
            </a:r>
            <a:r>
              <a:rPr lang="en-US" sz="6000" b="1" dirty="0" err="1" smtClean="0">
                <a:ln>
                  <a:solidFill>
                    <a:schemeClr val="tx1"/>
                  </a:solidFill>
                </a:ln>
                <a:solidFill>
                  <a:srgbClr val="7030A0"/>
                </a:solidFill>
              </a:rPr>
              <a:t>i</a:t>
            </a:r>
            <a:r>
              <a:rPr lang="en-US" sz="6000" b="1" dirty="0" smtClean="0">
                <a:ln>
                  <a:solidFill>
                    <a:schemeClr val="tx1"/>
                  </a:solidFill>
                </a:ln>
                <a:solidFill>
                  <a:srgbClr val="7030A0"/>
                </a:solidFill>
              </a:rPr>
              <a:t>]);</a:t>
            </a:r>
          </a:p>
          <a:p>
            <a:r>
              <a:rPr lang="en-US" sz="4000" b="1" dirty="0" smtClean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</a:rPr>
              <a:t>	</a:t>
            </a:r>
            <a:r>
              <a:rPr lang="en-US" sz="4000" b="1" dirty="0" err="1" smtClean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</a:rPr>
              <a:t>printf</a:t>
            </a:r>
            <a:r>
              <a:rPr lang="en-US" sz="4000" b="1" dirty="0" smtClean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</a:rPr>
              <a:t> ("\n");</a:t>
            </a:r>
          </a:p>
          <a:p>
            <a:r>
              <a:rPr lang="en-US" sz="4000" b="1" dirty="0" smtClean="0">
                <a:ln>
                  <a:solidFill>
                    <a:schemeClr val="tx1"/>
                  </a:solidFill>
                </a:ln>
                <a:solidFill>
                  <a:srgbClr val="00B050"/>
                </a:solidFill>
              </a:rPr>
              <a:t>}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228601"/>
            <a:ext cx="8229600" cy="1676399"/>
          </a:xfrm>
        </p:spPr>
        <p:txBody>
          <a:bodyPr/>
          <a:lstStyle/>
          <a:p>
            <a:r>
              <a:rPr lang="en-US" b="1" dirty="0" smtClean="0">
                <a:solidFill>
                  <a:srgbClr val="00B050"/>
                </a:solidFill>
              </a:rPr>
              <a:t>void </a:t>
            </a:r>
            <a:r>
              <a:rPr lang="en-US" b="1" dirty="0" err="1" smtClean="0">
                <a:solidFill>
                  <a:srgbClr val="00B050"/>
                </a:solidFill>
              </a:rPr>
              <a:t>get_average</a:t>
            </a:r>
            <a:r>
              <a:rPr lang="en-US" b="1" dirty="0" smtClean="0">
                <a:solidFill>
                  <a:srgbClr val="00B050"/>
                </a:solidFill>
              </a:rPr>
              <a:t> </a:t>
            </a:r>
            <a:r>
              <a:rPr lang="en-US" b="1" dirty="0" smtClean="0">
                <a:solidFill>
                  <a:srgbClr val="0000FF"/>
                </a:solidFill>
              </a:rPr>
              <a:t>(</a:t>
            </a:r>
            <a:r>
              <a:rPr lang="en-US" b="1" dirty="0" err="1" smtClean="0">
                <a:solidFill>
                  <a:srgbClr val="0000FF"/>
                </a:solidFill>
              </a:rPr>
              <a:t>int</a:t>
            </a:r>
            <a:r>
              <a:rPr lang="en-US" b="1" dirty="0" smtClean="0">
                <a:solidFill>
                  <a:srgbClr val="0000FF"/>
                </a:solidFill>
              </a:rPr>
              <a:t> a[], </a:t>
            </a:r>
            <a:r>
              <a:rPr lang="en-US" b="1" dirty="0" err="1" smtClean="0">
                <a:solidFill>
                  <a:srgbClr val="0000FF"/>
                </a:solidFill>
              </a:rPr>
              <a:t>int</a:t>
            </a:r>
            <a:r>
              <a:rPr lang="en-US" b="1" dirty="0" smtClean="0">
                <a:solidFill>
                  <a:srgbClr val="0000FF"/>
                </a:solidFill>
              </a:rPr>
              <a:t> n )</a:t>
            </a:r>
          </a:p>
          <a:p>
            <a:pPr>
              <a:buNone/>
            </a:pPr>
            <a:r>
              <a:rPr lang="en-US" dirty="0" smtClean="0"/>
              <a:t>This function uses the array values to find sum and average.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228600" y="1828800"/>
            <a:ext cx="8686800" cy="4572000"/>
          </a:xfrm>
          <a:prstGeom prst="rect">
            <a:avLst/>
          </a:prstGeom>
          <a:solidFill>
            <a:schemeClr val="bg2">
              <a:lumMod val="90000"/>
            </a:schemeClr>
          </a:solidFill>
          <a:ln w="76200">
            <a:prstDash val="lgDashDot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3200" b="1" dirty="0" smtClean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</a:rPr>
              <a:t>void </a:t>
            </a:r>
            <a:r>
              <a:rPr lang="en-US" sz="3200" b="1" dirty="0" err="1" smtClean="0">
                <a:solidFill>
                  <a:srgbClr val="00B050"/>
                </a:solidFill>
              </a:rPr>
              <a:t>get_average</a:t>
            </a:r>
            <a:r>
              <a:rPr lang="en-US" sz="3200" b="1" dirty="0" smtClean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</a:rPr>
              <a:t> </a:t>
            </a:r>
            <a:r>
              <a:rPr lang="en-US" sz="3200" b="1" dirty="0" smtClean="0">
                <a:ln>
                  <a:solidFill>
                    <a:schemeClr val="tx1"/>
                  </a:solidFill>
                </a:ln>
                <a:solidFill>
                  <a:srgbClr val="0000FF"/>
                </a:solidFill>
              </a:rPr>
              <a:t>(</a:t>
            </a:r>
            <a:r>
              <a:rPr lang="en-US" sz="3200" b="1" dirty="0" err="1" smtClean="0">
                <a:ln>
                  <a:solidFill>
                    <a:schemeClr val="tx1"/>
                  </a:solidFill>
                </a:ln>
                <a:solidFill>
                  <a:srgbClr val="0000FF"/>
                </a:solidFill>
              </a:rPr>
              <a:t>int</a:t>
            </a:r>
            <a:r>
              <a:rPr lang="en-US" sz="3200" b="1" dirty="0" smtClean="0">
                <a:ln>
                  <a:solidFill>
                    <a:schemeClr val="tx1"/>
                  </a:solidFill>
                </a:ln>
                <a:solidFill>
                  <a:srgbClr val="0000FF"/>
                </a:solidFill>
              </a:rPr>
              <a:t> </a:t>
            </a:r>
            <a:r>
              <a:rPr lang="en-US" sz="3200" b="1" dirty="0" smtClean="0">
                <a:ln>
                  <a:solidFill>
                    <a:schemeClr val="tx1"/>
                  </a:solidFill>
                </a:ln>
                <a:solidFill>
                  <a:schemeClr val="accent6">
                    <a:lumMod val="50000"/>
                  </a:schemeClr>
                </a:solidFill>
              </a:rPr>
              <a:t>a</a:t>
            </a:r>
            <a:r>
              <a:rPr lang="en-US" sz="3200" b="1" dirty="0" smtClean="0">
                <a:ln>
                  <a:solidFill>
                    <a:schemeClr val="tx1"/>
                  </a:solidFill>
                </a:ln>
                <a:solidFill>
                  <a:srgbClr val="0000FF"/>
                </a:solidFill>
              </a:rPr>
              <a:t>[], </a:t>
            </a:r>
            <a:r>
              <a:rPr lang="en-US" sz="3200" b="1" dirty="0" err="1" smtClean="0">
                <a:ln>
                  <a:solidFill>
                    <a:schemeClr val="tx1"/>
                  </a:solidFill>
                </a:ln>
                <a:solidFill>
                  <a:srgbClr val="0000FF"/>
                </a:solidFill>
              </a:rPr>
              <a:t>int</a:t>
            </a:r>
            <a:r>
              <a:rPr lang="en-US" sz="3200" b="1" dirty="0" smtClean="0">
                <a:ln>
                  <a:solidFill>
                    <a:schemeClr val="tx1"/>
                  </a:solidFill>
                </a:ln>
                <a:solidFill>
                  <a:srgbClr val="0000FF"/>
                </a:solidFill>
              </a:rPr>
              <a:t> </a:t>
            </a:r>
            <a:r>
              <a:rPr lang="en-US" sz="3200" b="1" u="sng" dirty="0" smtClean="0">
                <a:ln>
                  <a:solidFill>
                    <a:schemeClr val="tx1"/>
                  </a:solidFill>
                </a:ln>
                <a:solidFill>
                  <a:srgbClr val="00B050"/>
                </a:solidFill>
              </a:rPr>
              <a:t>n</a:t>
            </a:r>
            <a:r>
              <a:rPr lang="en-US" sz="3200" b="1" dirty="0" smtClean="0">
                <a:ln>
                  <a:solidFill>
                    <a:schemeClr val="tx1"/>
                  </a:solidFill>
                </a:ln>
                <a:solidFill>
                  <a:srgbClr val="0000FF"/>
                </a:solidFill>
              </a:rPr>
              <a:t>)</a:t>
            </a:r>
          </a:p>
          <a:p>
            <a:r>
              <a:rPr lang="en-US" sz="3200" b="1" dirty="0" smtClean="0">
                <a:ln>
                  <a:solidFill>
                    <a:schemeClr val="tx1"/>
                  </a:solidFill>
                </a:ln>
                <a:solidFill>
                  <a:srgbClr val="00B050"/>
                </a:solidFill>
              </a:rPr>
              <a:t>{</a:t>
            </a:r>
          </a:p>
          <a:p>
            <a:r>
              <a:rPr lang="en-US" sz="3200" b="1" dirty="0" smtClean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</a:rPr>
              <a:t>	</a:t>
            </a:r>
            <a:r>
              <a:rPr lang="en-US" sz="3200" b="1" dirty="0" err="1" smtClean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</a:rPr>
              <a:t>int</a:t>
            </a:r>
            <a:r>
              <a:rPr lang="en-US" sz="3200" b="1" dirty="0" smtClean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</a:rPr>
              <a:t> </a:t>
            </a:r>
            <a:r>
              <a:rPr lang="en-US" sz="3200" b="1" dirty="0" err="1" smtClean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</a:rPr>
              <a:t>i</a:t>
            </a:r>
            <a:r>
              <a:rPr lang="en-US" sz="3200" b="1" dirty="0" smtClean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</a:rPr>
              <a:t>, sum = 0;</a:t>
            </a:r>
          </a:p>
          <a:p>
            <a:r>
              <a:rPr lang="en-US" sz="3200" b="1" dirty="0" smtClean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</a:rPr>
              <a:t>	</a:t>
            </a:r>
            <a:r>
              <a:rPr lang="en-US" sz="3200" b="1" dirty="0" smtClean="0">
                <a:ln>
                  <a:solidFill>
                    <a:schemeClr val="tx1"/>
                  </a:solidFill>
                </a:ln>
                <a:solidFill>
                  <a:srgbClr val="7030A0"/>
                </a:solidFill>
              </a:rPr>
              <a:t>for (</a:t>
            </a:r>
            <a:r>
              <a:rPr lang="en-US" sz="3200" b="1" dirty="0" err="1" smtClean="0">
                <a:ln>
                  <a:solidFill>
                    <a:schemeClr val="tx1"/>
                  </a:solidFill>
                </a:ln>
                <a:solidFill>
                  <a:srgbClr val="7030A0"/>
                </a:solidFill>
              </a:rPr>
              <a:t>i</a:t>
            </a:r>
            <a:r>
              <a:rPr lang="en-US" sz="3200" b="1" dirty="0" smtClean="0">
                <a:ln>
                  <a:solidFill>
                    <a:schemeClr val="tx1"/>
                  </a:solidFill>
                </a:ln>
                <a:solidFill>
                  <a:srgbClr val="7030A0"/>
                </a:solidFill>
              </a:rPr>
              <a:t>=0 ; </a:t>
            </a:r>
            <a:r>
              <a:rPr lang="en-US" sz="3200" b="1" dirty="0" err="1" smtClean="0">
                <a:ln>
                  <a:solidFill>
                    <a:schemeClr val="tx1"/>
                  </a:solidFill>
                </a:ln>
                <a:solidFill>
                  <a:srgbClr val="7030A0"/>
                </a:solidFill>
              </a:rPr>
              <a:t>i</a:t>
            </a:r>
            <a:r>
              <a:rPr lang="en-US" sz="3200" b="1" dirty="0" smtClean="0">
                <a:ln>
                  <a:solidFill>
                    <a:schemeClr val="tx1"/>
                  </a:solidFill>
                </a:ln>
                <a:solidFill>
                  <a:srgbClr val="7030A0"/>
                </a:solidFill>
              </a:rPr>
              <a:t>&lt;</a:t>
            </a:r>
            <a:r>
              <a:rPr lang="en-US" sz="3200" b="1" dirty="0" smtClean="0">
                <a:ln>
                  <a:solidFill>
                    <a:schemeClr val="tx1"/>
                  </a:solidFill>
                </a:ln>
                <a:solidFill>
                  <a:srgbClr val="00B050"/>
                </a:solidFill>
              </a:rPr>
              <a:t>n</a:t>
            </a:r>
            <a:r>
              <a:rPr lang="en-US" sz="3200" b="1" dirty="0" smtClean="0">
                <a:ln>
                  <a:solidFill>
                    <a:schemeClr val="tx1"/>
                  </a:solidFill>
                </a:ln>
                <a:solidFill>
                  <a:srgbClr val="7030A0"/>
                </a:solidFill>
              </a:rPr>
              <a:t> ; </a:t>
            </a:r>
            <a:r>
              <a:rPr lang="en-US" sz="3200" b="1" dirty="0" err="1" smtClean="0">
                <a:ln>
                  <a:solidFill>
                    <a:schemeClr val="tx1"/>
                  </a:solidFill>
                </a:ln>
                <a:solidFill>
                  <a:srgbClr val="7030A0"/>
                </a:solidFill>
              </a:rPr>
              <a:t>i</a:t>
            </a:r>
            <a:r>
              <a:rPr lang="en-US" sz="3200" b="1" dirty="0" smtClean="0">
                <a:ln>
                  <a:solidFill>
                    <a:schemeClr val="tx1"/>
                  </a:solidFill>
                </a:ln>
                <a:solidFill>
                  <a:srgbClr val="7030A0"/>
                </a:solidFill>
              </a:rPr>
              <a:t>++)</a:t>
            </a:r>
            <a:r>
              <a:rPr lang="en-US" sz="3200" b="1" u="sng" dirty="0" smtClean="0">
                <a:ln>
                  <a:solidFill>
                    <a:schemeClr val="tx1"/>
                  </a:solidFill>
                </a:ln>
                <a:solidFill>
                  <a:srgbClr val="7030A0"/>
                </a:solidFill>
              </a:rPr>
              <a:t>{</a:t>
            </a:r>
          </a:p>
          <a:p>
            <a:r>
              <a:rPr lang="en-US" sz="3200" b="1" dirty="0" smtClean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</a:rPr>
              <a:t>            sum = sum +</a:t>
            </a:r>
            <a:r>
              <a:rPr lang="en-US" sz="3200" b="1" dirty="0" smtClean="0">
                <a:ln>
                  <a:solidFill>
                    <a:schemeClr val="tx1"/>
                  </a:solidFill>
                </a:ln>
                <a:solidFill>
                  <a:schemeClr val="accent6">
                    <a:lumMod val="50000"/>
                  </a:schemeClr>
                </a:solidFill>
              </a:rPr>
              <a:t>a</a:t>
            </a:r>
            <a:r>
              <a:rPr lang="en-US" sz="3200" b="1" dirty="0" smtClean="0">
                <a:ln>
                  <a:solidFill>
                    <a:schemeClr val="tx1"/>
                  </a:solidFill>
                </a:ln>
                <a:solidFill>
                  <a:srgbClr val="7030A0"/>
                </a:solidFill>
              </a:rPr>
              <a:t>[</a:t>
            </a:r>
            <a:r>
              <a:rPr lang="en-US" sz="3200" b="1" dirty="0" err="1" smtClean="0">
                <a:ln>
                  <a:solidFill>
                    <a:schemeClr val="tx1"/>
                  </a:solidFill>
                </a:ln>
                <a:solidFill>
                  <a:srgbClr val="7030A0"/>
                </a:solidFill>
              </a:rPr>
              <a:t>i</a:t>
            </a:r>
            <a:r>
              <a:rPr lang="en-US" sz="3200" b="1" dirty="0" smtClean="0">
                <a:ln>
                  <a:solidFill>
                    <a:schemeClr val="tx1"/>
                  </a:solidFill>
                </a:ln>
                <a:solidFill>
                  <a:srgbClr val="7030A0"/>
                </a:solidFill>
              </a:rPr>
              <a:t>];</a:t>
            </a:r>
          </a:p>
          <a:p>
            <a:r>
              <a:rPr lang="en-US" sz="3200" b="1" u="sng" dirty="0" smtClean="0">
                <a:ln>
                  <a:solidFill>
                    <a:schemeClr val="tx1"/>
                  </a:solidFill>
                </a:ln>
                <a:solidFill>
                  <a:srgbClr val="7030A0"/>
                </a:solidFill>
              </a:rPr>
              <a:t>}</a:t>
            </a:r>
          </a:p>
          <a:p>
            <a:r>
              <a:rPr lang="en-US" sz="3200" b="1" dirty="0" smtClean="0">
                <a:ln>
                  <a:solidFill>
                    <a:schemeClr val="tx1"/>
                  </a:solidFill>
                </a:ln>
                <a:solidFill>
                  <a:srgbClr val="7030A0"/>
                </a:solidFill>
              </a:rPr>
              <a:t>	</a:t>
            </a:r>
            <a:r>
              <a:rPr lang="en-US" sz="3200" b="1" dirty="0" err="1" smtClean="0">
                <a:ln>
                  <a:solidFill>
                    <a:schemeClr val="tx1"/>
                  </a:solidFill>
                </a:ln>
                <a:solidFill>
                  <a:srgbClr val="7030A0"/>
                </a:solidFill>
              </a:rPr>
              <a:t>printf</a:t>
            </a:r>
            <a:r>
              <a:rPr lang="en-US" sz="3200" b="1" dirty="0" smtClean="0">
                <a:ln>
                  <a:solidFill>
                    <a:schemeClr val="tx1"/>
                  </a:solidFill>
                </a:ln>
                <a:solidFill>
                  <a:srgbClr val="7030A0"/>
                </a:solidFill>
              </a:rPr>
              <a:t> (“ sum = %d , AVG = %lf",</a:t>
            </a:r>
            <a:r>
              <a:rPr lang="en-US" sz="3200" b="1" dirty="0" smtClean="0">
                <a:ln>
                  <a:solidFill>
                    <a:schemeClr val="tx1"/>
                  </a:solidFill>
                </a:ln>
                <a:solidFill>
                  <a:schemeClr val="accent6">
                    <a:lumMod val="50000"/>
                  </a:schemeClr>
                </a:solidFill>
              </a:rPr>
              <a:t> sum, sum/n</a:t>
            </a:r>
            <a:r>
              <a:rPr lang="en-US" sz="3200" b="1" dirty="0" smtClean="0">
                <a:ln>
                  <a:solidFill>
                    <a:schemeClr val="tx1"/>
                  </a:solidFill>
                </a:ln>
                <a:solidFill>
                  <a:srgbClr val="7030A0"/>
                </a:solidFill>
              </a:rPr>
              <a:t>);</a:t>
            </a:r>
          </a:p>
          <a:p>
            <a:r>
              <a:rPr lang="en-US" sz="3200" b="1" dirty="0" smtClean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</a:rPr>
              <a:t>	</a:t>
            </a:r>
            <a:r>
              <a:rPr lang="en-US" sz="3200" b="1" dirty="0" err="1" smtClean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</a:rPr>
              <a:t>printf</a:t>
            </a:r>
            <a:r>
              <a:rPr lang="en-US" sz="3200" b="1" dirty="0" smtClean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</a:rPr>
              <a:t> ("\n");</a:t>
            </a:r>
          </a:p>
          <a:p>
            <a:r>
              <a:rPr lang="en-US" sz="3200" b="1" dirty="0" smtClean="0">
                <a:ln>
                  <a:solidFill>
                    <a:schemeClr val="tx1"/>
                  </a:solidFill>
                </a:ln>
                <a:solidFill>
                  <a:srgbClr val="00B050"/>
                </a:solidFill>
              </a:rPr>
              <a:t>}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304800"/>
            <a:ext cx="8229600" cy="5821363"/>
          </a:xfrm>
        </p:spPr>
        <p:txBody>
          <a:bodyPr/>
          <a:lstStyle/>
          <a:p>
            <a:r>
              <a:rPr lang="en-US" b="1" dirty="0" err="1" smtClean="0">
                <a:solidFill>
                  <a:srgbClr val="7030A0"/>
                </a:solidFill>
              </a:rPr>
              <a:t>int</a:t>
            </a:r>
            <a:r>
              <a:rPr lang="en-US" b="1" dirty="0" smtClean="0">
                <a:solidFill>
                  <a:srgbClr val="7030A0"/>
                </a:solidFill>
              </a:rPr>
              <a:t> </a:t>
            </a:r>
            <a:r>
              <a:rPr lang="en-US" b="1" dirty="0" err="1" smtClean="0">
                <a:solidFill>
                  <a:srgbClr val="7030A0"/>
                </a:solidFill>
              </a:rPr>
              <a:t>linear_search</a:t>
            </a:r>
            <a:r>
              <a:rPr lang="en-US" b="1" dirty="0" smtClean="0">
                <a:solidFill>
                  <a:srgbClr val="0000FF"/>
                </a:solidFill>
              </a:rPr>
              <a:t>(</a:t>
            </a:r>
            <a:r>
              <a:rPr lang="en-US" b="1" dirty="0" err="1" smtClean="0">
                <a:solidFill>
                  <a:srgbClr val="0000FF"/>
                </a:solidFill>
              </a:rPr>
              <a:t>int</a:t>
            </a:r>
            <a:r>
              <a:rPr lang="en-US" b="1" dirty="0" smtClean="0">
                <a:solidFill>
                  <a:srgbClr val="0000FF"/>
                </a:solidFill>
              </a:rPr>
              <a:t> a[], </a:t>
            </a:r>
            <a:r>
              <a:rPr lang="en-US" b="1" dirty="0" err="1" smtClean="0">
                <a:solidFill>
                  <a:srgbClr val="0000FF"/>
                </a:solidFill>
              </a:rPr>
              <a:t>int</a:t>
            </a:r>
            <a:r>
              <a:rPr lang="en-US" b="1" dirty="0" smtClean="0">
                <a:solidFill>
                  <a:srgbClr val="0000FF"/>
                </a:solidFill>
              </a:rPr>
              <a:t> n, </a:t>
            </a:r>
            <a:r>
              <a:rPr lang="en-US" b="1" dirty="0" err="1" smtClean="0">
                <a:solidFill>
                  <a:srgbClr val="0000FF"/>
                </a:solidFill>
              </a:rPr>
              <a:t>int</a:t>
            </a:r>
            <a:r>
              <a:rPr lang="en-US" b="1" dirty="0" smtClean="0">
                <a:solidFill>
                  <a:srgbClr val="0000FF"/>
                </a:solidFill>
              </a:rPr>
              <a:t> target)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152400" y="1219200"/>
            <a:ext cx="8991600" cy="4876800"/>
          </a:xfrm>
          <a:prstGeom prst="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endParaRPr lang="en-US" sz="4000" b="1" dirty="0" smtClean="0">
              <a:ln>
                <a:solidFill>
                  <a:schemeClr val="tx1"/>
                </a:solidFill>
              </a:ln>
              <a:solidFill>
                <a:srgbClr val="FF0000"/>
              </a:solidFill>
            </a:endParaRPr>
          </a:p>
          <a:p>
            <a:endParaRPr lang="en-US" sz="4000" b="1" dirty="0" smtClean="0">
              <a:ln>
                <a:solidFill>
                  <a:schemeClr val="tx1"/>
                </a:solidFill>
              </a:ln>
              <a:solidFill>
                <a:srgbClr val="FF0000"/>
              </a:solidFill>
            </a:endParaRPr>
          </a:p>
          <a:p>
            <a:r>
              <a:rPr lang="en-US" sz="4000" b="1" dirty="0" err="1" smtClean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</a:rPr>
              <a:t>int</a:t>
            </a:r>
            <a:r>
              <a:rPr lang="en-US" sz="4000" b="1" dirty="0" smtClean="0"/>
              <a:t> </a:t>
            </a:r>
            <a:r>
              <a:rPr lang="en-US" sz="4000" b="1" dirty="0" err="1" smtClean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</a:rPr>
              <a:t>linear_search</a:t>
            </a:r>
            <a:r>
              <a:rPr lang="en-US" sz="4000" b="1" dirty="0" smtClean="0"/>
              <a:t>(</a:t>
            </a:r>
            <a:r>
              <a:rPr lang="en-US" sz="3200" b="1" dirty="0" err="1" smtClean="0">
                <a:ln>
                  <a:solidFill>
                    <a:schemeClr val="tx1"/>
                  </a:solidFill>
                </a:ln>
                <a:solidFill>
                  <a:srgbClr val="0000FF"/>
                </a:solidFill>
              </a:rPr>
              <a:t>int</a:t>
            </a:r>
            <a:r>
              <a:rPr lang="en-US" sz="4000" b="1" dirty="0" smtClean="0"/>
              <a:t> </a:t>
            </a:r>
            <a:r>
              <a:rPr lang="en-US" sz="4000" b="1" dirty="0" smtClean="0">
                <a:solidFill>
                  <a:schemeClr val="accent6">
                    <a:lumMod val="50000"/>
                  </a:schemeClr>
                </a:solidFill>
              </a:rPr>
              <a:t>a</a:t>
            </a:r>
            <a:r>
              <a:rPr lang="en-US" sz="4000" b="1" dirty="0" smtClean="0"/>
              <a:t>[], </a:t>
            </a:r>
            <a:r>
              <a:rPr lang="en-US" sz="3200" b="1" dirty="0" err="1" smtClean="0">
                <a:ln>
                  <a:solidFill>
                    <a:schemeClr val="tx1"/>
                  </a:solidFill>
                </a:ln>
                <a:solidFill>
                  <a:srgbClr val="0000FF"/>
                </a:solidFill>
              </a:rPr>
              <a:t>int</a:t>
            </a:r>
            <a:r>
              <a:rPr lang="en-US" sz="4000" b="1" dirty="0" smtClean="0"/>
              <a:t> </a:t>
            </a:r>
            <a:r>
              <a:rPr lang="en-US" sz="4000" b="1" dirty="0" smtClean="0">
                <a:solidFill>
                  <a:srgbClr val="00B050"/>
                </a:solidFill>
              </a:rPr>
              <a:t>n</a:t>
            </a:r>
            <a:r>
              <a:rPr lang="en-US" sz="4000" b="1" dirty="0" smtClean="0"/>
              <a:t>, </a:t>
            </a:r>
            <a:r>
              <a:rPr lang="en-US" sz="3200" b="1" dirty="0" err="1" smtClean="0">
                <a:ln>
                  <a:solidFill>
                    <a:schemeClr val="tx1"/>
                  </a:solidFill>
                </a:ln>
                <a:solidFill>
                  <a:srgbClr val="0000FF"/>
                </a:solidFill>
              </a:rPr>
              <a:t>int</a:t>
            </a:r>
            <a:r>
              <a:rPr lang="en-US" sz="4000" b="1" dirty="0" smtClean="0"/>
              <a:t> </a:t>
            </a:r>
            <a:r>
              <a:rPr lang="en-US" sz="4000" b="1" dirty="0" smtClean="0">
                <a:solidFill>
                  <a:srgbClr val="FF00FF"/>
                </a:solidFill>
              </a:rPr>
              <a:t>target</a:t>
            </a:r>
            <a:r>
              <a:rPr lang="en-US" sz="4000" b="1" dirty="0" smtClean="0"/>
              <a:t>){</a:t>
            </a:r>
            <a:endParaRPr lang="en-US" sz="4000" dirty="0" smtClean="0"/>
          </a:p>
          <a:p>
            <a:r>
              <a:rPr lang="en-US" sz="4000" b="1" dirty="0" err="1" smtClean="0"/>
              <a:t>int</a:t>
            </a:r>
            <a:r>
              <a:rPr lang="en-US" sz="4000" b="1" dirty="0" smtClean="0"/>
              <a:t> </a:t>
            </a:r>
            <a:r>
              <a:rPr lang="en-US" sz="4000" b="1" dirty="0" err="1" smtClean="0"/>
              <a:t>i</a:t>
            </a:r>
            <a:r>
              <a:rPr lang="en-US" sz="4000" b="1" dirty="0" smtClean="0"/>
              <a:t>;</a:t>
            </a:r>
            <a:endParaRPr lang="en-US" sz="4000" dirty="0" smtClean="0"/>
          </a:p>
          <a:p>
            <a:r>
              <a:rPr lang="en-US" sz="3200" b="1" dirty="0" smtClean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</a:rPr>
              <a:t>  for(</a:t>
            </a:r>
            <a:r>
              <a:rPr lang="en-US" sz="3200" b="1" dirty="0" err="1" smtClean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</a:rPr>
              <a:t>i</a:t>
            </a:r>
            <a:r>
              <a:rPr lang="en-US" sz="3200" b="1" dirty="0" smtClean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</a:rPr>
              <a:t> = 0; </a:t>
            </a:r>
            <a:r>
              <a:rPr lang="en-US" sz="3200" b="1" dirty="0" err="1" smtClean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</a:rPr>
              <a:t>i</a:t>
            </a:r>
            <a:r>
              <a:rPr lang="en-US" sz="3200" b="1" dirty="0" smtClean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</a:rPr>
              <a:t> &lt; </a:t>
            </a:r>
            <a:r>
              <a:rPr lang="en-US" sz="3200" b="1" dirty="0" smtClean="0">
                <a:ln>
                  <a:solidFill>
                    <a:schemeClr val="tx1"/>
                  </a:solidFill>
                </a:ln>
                <a:solidFill>
                  <a:srgbClr val="00B050"/>
                </a:solidFill>
              </a:rPr>
              <a:t>n</a:t>
            </a:r>
            <a:r>
              <a:rPr lang="en-US" sz="3200" b="1" dirty="0" smtClean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</a:rPr>
              <a:t>; </a:t>
            </a:r>
            <a:r>
              <a:rPr lang="en-US" sz="3200" b="1" dirty="0" err="1" smtClean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</a:rPr>
              <a:t>i</a:t>
            </a:r>
            <a:r>
              <a:rPr lang="en-US" sz="3200" b="1" dirty="0" smtClean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</a:rPr>
              <a:t>++){</a:t>
            </a:r>
          </a:p>
          <a:p>
            <a:r>
              <a:rPr lang="en-US" sz="4000" b="1" dirty="0" smtClean="0"/>
              <a:t>		if(</a:t>
            </a:r>
            <a:r>
              <a:rPr lang="en-US" sz="4000" b="1" dirty="0" smtClean="0">
                <a:solidFill>
                  <a:srgbClr val="FF00FF"/>
                </a:solidFill>
              </a:rPr>
              <a:t>target</a:t>
            </a:r>
            <a:r>
              <a:rPr lang="en-US" sz="4000" b="1" dirty="0" smtClean="0"/>
              <a:t> </a:t>
            </a:r>
            <a:r>
              <a:rPr lang="en-US" sz="4000" b="1" dirty="0" smtClean="0">
                <a:solidFill>
                  <a:srgbClr val="00B050"/>
                </a:solidFill>
              </a:rPr>
              <a:t>==</a:t>
            </a:r>
            <a:r>
              <a:rPr lang="en-US" sz="4000" b="1" dirty="0" smtClean="0"/>
              <a:t> </a:t>
            </a:r>
            <a:r>
              <a:rPr lang="en-US" sz="4000" b="1" dirty="0" smtClean="0">
                <a:solidFill>
                  <a:schemeClr val="accent6">
                    <a:lumMod val="50000"/>
                  </a:schemeClr>
                </a:solidFill>
              </a:rPr>
              <a:t>a</a:t>
            </a:r>
            <a:r>
              <a:rPr lang="en-US" sz="4000" b="1" dirty="0" smtClean="0"/>
              <a:t>[</a:t>
            </a:r>
            <a:r>
              <a:rPr lang="en-US" sz="4000" b="1" dirty="0" err="1" smtClean="0"/>
              <a:t>i</a:t>
            </a:r>
            <a:r>
              <a:rPr lang="en-US" sz="4000" b="1" dirty="0" smtClean="0"/>
              <a:t>])</a:t>
            </a:r>
            <a:endParaRPr lang="en-US" sz="4000" dirty="0" smtClean="0"/>
          </a:p>
          <a:p>
            <a:r>
              <a:rPr lang="en-US" sz="4000" b="1" dirty="0" smtClean="0"/>
              <a:t>			return </a:t>
            </a:r>
            <a:r>
              <a:rPr lang="en-US" sz="4000" b="1" dirty="0" err="1" smtClean="0"/>
              <a:t>i</a:t>
            </a:r>
            <a:r>
              <a:rPr lang="en-US" sz="4000" b="1" dirty="0" smtClean="0"/>
              <a:t> ;</a:t>
            </a:r>
            <a:endParaRPr lang="en-US" sz="4000" dirty="0" smtClean="0"/>
          </a:p>
          <a:p>
            <a:r>
              <a:rPr lang="en-US" sz="3200" b="1" dirty="0" smtClean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</a:rPr>
              <a:t>}</a:t>
            </a:r>
          </a:p>
          <a:p>
            <a:r>
              <a:rPr lang="en-US" sz="4000" b="1" dirty="0" smtClean="0"/>
              <a:t>return -1;</a:t>
            </a:r>
            <a:endParaRPr lang="en-US" sz="4000" dirty="0" smtClean="0"/>
          </a:p>
          <a:p>
            <a:r>
              <a:rPr lang="en-US" sz="4000" b="1" dirty="0" smtClean="0"/>
              <a:t>}</a:t>
            </a:r>
            <a:endParaRPr lang="en-US" sz="4000" dirty="0" smtClean="0"/>
          </a:p>
          <a:p>
            <a:endParaRPr lang="en-US" sz="4000" b="1" dirty="0" smtClean="0">
              <a:ln>
                <a:solidFill>
                  <a:schemeClr val="tx1"/>
                </a:solidFill>
              </a:ln>
              <a:solidFill>
                <a:srgbClr val="00B05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685800"/>
            <a:ext cx="8382000" cy="5791200"/>
          </a:xfrm>
        </p:spPr>
        <p:txBody>
          <a:bodyPr>
            <a:normAutofit fontScale="25000" lnSpcReduction="20000"/>
          </a:bodyPr>
          <a:lstStyle/>
          <a:p>
            <a:r>
              <a:rPr lang="en-US" sz="7200" b="1" u="sng" dirty="0" smtClean="0"/>
              <a:t>Exercise # 1:</a:t>
            </a:r>
            <a:endParaRPr lang="en-US" sz="7200" dirty="0" smtClean="0"/>
          </a:p>
          <a:p>
            <a:r>
              <a:rPr lang="en-US" sz="7200" dirty="0" smtClean="0"/>
              <a:t>Write a program that reads two integer arrays X and Y from the user of the same size (SIZE defined equal to 5) using</a:t>
            </a:r>
            <a:r>
              <a:rPr lang="en-US" sz="7200" b="1" dirty="0" smtClean="0"/>
              <a:t> </a:t>
            </a:r>
            <a:r>
              <a:rPr lang="en-US" sz="7200" b="1" dirty="0" err="1" smtClean="0"/>
              <a:t>readArray</a:t>
            </a:r>
            <a:r>
              <a:rPr lang="en-US" sz="7200" b="1" dirty="0" smtClean="0"/>
              <a:t> </a:t>
            </a:r>
            <a:r>
              <a:rPr lang="en-US" sz="7200" dirty="0" smtClean="0"/>
              <a:t>function</a:t>
            </a:r>
            <a:r>
              <a:rPr lang="en-US" sz="7200" b="1" dirty="0" smtClean="0"/>
              <a:t>.  </a:t>
            </a:r>
            <a:r>
              <a:rPr lang="en-US" sz="7200" dirty="0" smtClean="0"/>
              <a:t>After reading the two integer arrays X and Y, the program will find the common values in X and Y  and put them in an array C using the function </a:t>
            </a:r>
            <a:r>
              <a:rPr lang="en-US" sz="7200" b="1" i="1" dirty="0" err="1" smtClean="0"/>
              <a:t>commonValues</a:t>
            </a:r>
            <a:r>
              <a:rPr lang="en-US" sz="7200" dirty="0" smtClean="0"/>
              <a:t>. </a:t>
            </a:r>
          </a:p>
          <a:p>
            <a:endParaRPr lang="en-US" sz="7200" dirty="0" smtClean="0"/>
          </a:p>
          <a:p>
            <a:r>
              <a:rPr lang="en-US" sz="7200" dirty="0" smtClean="0"/>
              <a:t> Finally, your main function should display the contents of the three arrays X, Y and C on the screen using the function </a:t>
            </a:r>
            <a:r>
              <a:rPr lang="en-US" sz="7200" i="1" dirty="0" err="1" smtClean="0"/>
              <a:t>PrintArray</a:t>
            </a:r>
            <a:r>
              <a:rPr lang="en-US" sz="7200" dirty="0" smtClean="0"/>
              <a:t>.  </a:t>
            </a:r>
          </a:p>
          <a:p>
            <a:endParaRPr lang="en-US" sz="7200" dirty="0" smtClean="0"/>
          </a:p>
          <a:p>
            <a:r>
              <a:rPr lang="en-US" sz="7200" dirty="0" smtClean="0"/>
              <a:t>Use the following description to build your functions:</a:t>
            </a:r>
          </a:p>
          <a:p>
            <a:r>
              <a:rPr lang="en-US" sz="7200" b="1" dirty="0" err="1" smtClean="0">
                <a:solidFill>
                  <a:srgbClr val="00B050"/>
                </a:solidFill>
              </a:rPr>
              <a:t>readArray</a:t>
            </a:r>
            <a:r>
              <a:rPr lang="en-US" sz="7200" b="1" dirty="0" smtClean="0">
                <a:solidFill>
                  <a:srgbClr val="00B050"/>
                </a:solidFill>
              </a:rPr>
              <a:t> </a:t>
            </a:r>
            <a:endParaRPr lang="en-US" sz="7200" dirty="0" smtClean="0">
              <a:solidFill>
                <a:srgbClr val="00B050"/>
              </a:solidFill>
            </a:endParaRPr>
          </a:p>
          <a:p>
            <a:pPr lvl="1">
              <a:buFont typeface="Wingdings" pitchFamily="2" charset="2"/>
              <a:buChar char="q"/>
            </a:pPr>
            <a:r>
              <a:rPr lang="en-US" sz="7200" dirty="0" smtClean="0"/>
              <a:t>A function that takes two parameters:</a:t>
            </a:r>
          </a:p>
          <a:p>
            <a:pPr lvl="1">
              <a:buFont typeface="Wingdings" pitchFamily="2" charset="2"/>
              <a:buChar char="q"/>
            </a:pPr>
            <a:r>
              <a:rPr lang="en-US" sz="7200" dirty="0" smtClean="0"/>
              <a:t>Integer array.</a:t>
            </a:r>
          </a:p>
          <a:p>
            <a:pPr lvl="1">
              <a:buFont typeface="Wingdings" pitchFamily="2" charset="2"/>
              <a:buChar char="q"/>
            </a:pPr>
            <a:r>
              <a:rPr lang="en-US" sz="7200" dirty="0" smtClean="0"/>
              <a:t>Integer n representing the size of the array.</a:t>
            </a:r>
          </a:p>
          <a:p>
            <a:pPr lvl="1">
              <a:buFont typeface="Wingdings" pitchFamily="2" charset="2"/>
              <a:buChar char="q"/>
            </a:pPr>
            <a:r>
              <a:rPr lang="en-US" sz="7200" dirty="0" smtClean="0"/>
              <a:t>The function should return an array containing (n) numbers read from the user.</a:t>
            </a:r>
          </a:p>
          <a:p>
            <a:r>
              <a:rPr lang="en-US" sz="7200" b="1" dirty="0" err="1" smtClean="0">
                <a:solidFill>
                  <a:srgbClr val="0000FF"/>
                </a:solidFill>
              </a:rPr>
              <a:t>commonValues</a:t>
            </a:r>
            <a:r>
              <a:rPr lang="en-US" sz="7200" b="1" dirty="0" smtClean="0">
                <a:solidFill>
                  <a:srgbClr val="0000FF"/>
                </a:solidFill>
              </a:rPr>
              <a:t>. </a:t>
            </a:r>
            <a:endParaRPr lang="en-US" sz="7200" dirty="0" smtClean="0">
              <a:solidFill>
                <a:srgbClr val="0000FF"/>
              </a:solidFill>
            </a:endParaRPr>
          </a:p>
          <a:p>
            <a:pPr lvl="1">
              <a:buFont typeface="Wingdings" pitchFamily="2" charset="2"/>
              <a:buChar char="q"/>
            </a:pPr>
            <a:r>
              <a:rPr lang="en-US" sz="7200" dirty="0" smtClean="0"/>
              <a:t>A function that receives 2 integer arrays as input arguments and a third array to be used as an output that contain the common values.  In addition to putting the common values in a new array, the function returns the number of common values.   </a:t>
            </a:r>
          </a:p>
          <a:p>
            <a:r>
              <a:rPr lang="en-US" sz="7200" b="1" dirty="0" err="1" smtClean="0">
                <a:solidFill>
                  <a:srgbClr val="FF0000"/>
                </a:solidFill>
              </a:rPr>
              <a:t>printArray</a:t>
            </a:r>
            <a:r>
              <a:rPr lang="en-US" sz="7200" b="1" dirty="0" smtClean="0">
                <a:solidFill>
                  <a:srgbClr val="FF0000"/>
                </a:solidFill>
              </a:rPr>
              <a:t> </a:t>
            </a:r>
            <a:endParaRPr lang="en-US" sz="7200" dirty="0" smtClean="0">
              <a:solidFill>
                <a:srgbClr val="FF0000"/>
              </a:solidFill>
            </a:endParaRPr>
          </a:p>
          <a:p>
            <a:pPr lvl="1">
              <a:buFont typeface="Wingdings" pitchFamily="2" charset="2"/>
              <a:buChar char="q"/>
            </a:pPr>
            <a:r>
              <a:rPr lang="en-US" sz="7200" dirty="0" smtClean="0"/>
              <a:t>A function for printing the values of an array that is received as an argument.  </a:t>
            </a:r>
          </a:p>
          <a:p>
            <a:pPr>
              <a:buNone/>
            </a:pPr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63" y="0"/>
            <a:ext cx="9058275" cy="662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0"/>
            <a:ext cx="8610600" cy="6629400"/>
          </a:xfrm>
        </p:spPr>
        <p:txBody>
          <a:bodyPr>
            <a:normAutofit fontScale="32500" lnSpcReduction="20000"/>
          </a:bodyPr>
          <a:lstStyle/>
          <a:p>
            <a:pPr>
              <a:buNone/>
            </a:pPr>
            <a:r>
              <a:rPr lang="en-US" dirty="0" smtClean="0"/>
              <a:t>#include &lt;</a:t>
            </a:r>
            <a:r>
              <a:rPr lang="en-US" dirty="0" err="1" smtClean="0"/>
              <a:t>stdio.h</a:t>
            </a:r>
            <a:r>
              <a:rPr lang="en-US" dirty="0" smtClean="0"/>
              <a:t>&gt;</a:t>
            </a:r>
          </a:p>
          <a:p>
            <a:pPr>
              <a:buNone/>
            </a:pPr>
            <a:r>
              <a:rPr lang="en-US" dirty="0" smtClean="0"/>
              <a:t>#define SIZE 5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smtClean="0"/>
              <a:t>void </a:t>
            </a:r>
            <a:r>
              <a:rPr lang="en-US" dirty="0" err="1" smtClean="0"/>
              <a:t>readarray</a:t>
            </a:r>
            <a:r>
              <a:rPr lang="en-US" dirty="0" smtClean="0"/>
              <a:t> (</a:t>
            </a:r>
            <a:r>
              <a:rPr lang="en-US" dirty="0" err="1" smtClean="0"/>
              <a:t>int</a:t>
            </a:r>
            <a:r>
              <a:rPr lang="en-US" dirty="0" smtClean="0"/>
              <a:t> a[],</a:t>
            </a:r>
            <a:r>
              <a:rPr lang="en-US" dirty="0" err="1" smtClean="0"/>
              <a:t>int</a:t>
            </a:r>
            <a:r>
              <a:rPr lang="en-US" dirty="0" smtClean="0"/>
              <a:t> n);</a:t>
            </a:r>
          </a:p>
          <a:p>
            <a:pPr>
              <a:buNone/>
            </a:pPr>
            <a:r>
              <a:rPr lang="en-US" dirty="0" smtClean="0"/>
              <a:t>void </a:t>
            </a:r>
            <a:r>
              <a:rPr lang="en-US" dirty="0" err="1" smtClean="0"/>
              <a:t>printarray</a:t>
            </a:r>
            <a:r>
              <a:rPr lang="en-US" dirty="0" smtClean="0"/>
              <a:t> (</a:t>
            </a:r>
            <a:r>
              <a:rPr lang="en-US" dirty="0" err="1" smtClean="0"/>
              <a:t>int</a:t>
            </a:r>
            <a:r>
              <a:rPr lang="en-US" dirty="0" smtClean="0"/>
              <a:t> a[],</a:t>
            </a:r>
            <a:r>
              <a:rPr lang="en-US" dirty="0" err="1" smtClean="0"/>
              <a:t>int</a:t>
            </a:r>
            <a:r>
              <a:rPr lang="en-US" dirty="0" smtClean="0"/>
              <a:t> n);</a:t>
            </a:r>
          </a:p>
          <a:p>
            <a:pPr>
              <a:buNone/>
            </a:pPr>
            <a:r>
              <a:rPr lang="en-US" dirty="0" err="1" smtClean="0"/>
              <a:t>int</a:t>
            </a:r>
            <a:r>
              <a:rPr lang="en-US" dirty="0" smtClean="0"/>
              <a:t> common (</a:t>
            </a:r>
            <a:r>
              <a:rPr lang="en-US" dirty="0" err="1" smtClean="0"/>
              <a:t>int</a:t>
            </a:r>
            <a:r>
              <a:rPr lang="en-US" dirty="0" smtClean="0"/>
              <a:t> a[],</a:t>
            </a:r>
            <a:r>
              <a:rPr lang="en-US" dirty="0" err="1" smtClean="0"/>
              <a:t>int</a:t>
            </a:r>
            <a:r>
              <a:rPr lang="en-US" dirty="0" smtClean="0"/>
              <a:t> b[],</a:t>
            </a:r>
            <a:r>
              <a:rPr lang="en-US" dirty="0" err="1" smtClean="0"/>
              <a:t>int</a:t>
            </a:r>
            <a:r>
              <a:rPr lang="en-US" dirty="0" smtClean="0"/>
              <a:t> c[],</a:t>
            </a:r>
            <a:r>
              <a:rPr lang="en-US" dirty="0" err="1" smtClean="0"/>
              <a:t>int</a:t>
            </a:r>
            <a:r>
              <a:rPr lang="en-US" dirty="0" smtClean="0"/>
              <a:t> n);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err="1" smtClean="0"/>
              <a:t>int</a:t>
            </a:r>
            <a:r>
              <a:rPr lang="en-US" dirty="0" smtClean="0"/>
              <a:t> main ()</a:t>
            </a:r>
          </a:p>
          <a:p>
            <a:pPr>
              <a:buNone/>
            </a:pPr>
            <a:r>
              <a:rPr lang="en-US" dirty="0" smtClean="0"/>
              <a:t>{</a:t>
            </a:r>
          </a:p>
          <a:p>
            <a:pPr>
              <a:buNone/>
            </a:pPr>
            <a:r>
              <a:rPr lang="en-US" dirty="0" smtClean="0"/>
              <a:t>	</a:t>
            </a:r>
            <a:r>
              <a:rPr lang="en-US" dirty="0" err="1" smtClean="0"/>
              <a:t>int</a:t>
            </a:r>
            <a:r>
              <a:rPr lang="en-US" dirty="0" smtClean="0"/>
              <a:t> n;</a:t>
            </a:r>
          </a:p>
          <a:p>
            <a:pPr>
              <a:buNone/>
            </a:pPr>
            <a:r>
              <a:rPr lang="en-US" dirty="0" smtClean="0"/>
              <a:t>	</a:t>
            </a:r>
            <a:r>
              <a:rPr lang="en-US" dirty="0" err="1" smtClean="0"/>
              <a:t>int</a:t>
            </a:r>
            <a:r>
              <a:rPr lang="en-US" dirty="0" smtClean="0"/>
              <a:t> x[SIZE],y[SIZE],c[SIZE]={},</a:t>
            </a:r>
            <a:r>
              <a:rPr lang="en-US" dirty="0" err="1" smtClean="0"/>
              <a:t>nc</a:t>
            </a:r>
            <a:r>
              <a:rPr lang="en-US" dirty="0" smtClean="0"/>
              <a:t>;</a:t>
            </a:r>
          </a:p>
          <a:p>
            <a:pPr>
              <a:buNone/>
            </a:pPr>
            <a:r>
              <a:rPr lang="en-US" dirty="0" smtClean="0"/>
              <a:t>	</a:t>
            </a:r>
          </a:p>
          <a:p>
            <a:pPr>
              <a:buNone/>
            </a:pPr>
            <a:r>
              <a:rPr lang="en-US" dirty="0" smtClean="0"/>
              <a:t>	//</a:t>
            </a:r>
            <a:r>
              <a:rPr lang="en-US" dirty="0" err="1" smtClean="0"/>
              <a:t>readarray</a:t>
            </a:r>
            <a:r>
              <a:rPr lang="en-US" dirty="0" smtClean="0"/>
              <a:t> (</a:t>
            </a:r>
            <a:r>
              <a:rPr lang="en-US" dirty="0" err="1" smtClean="0"/>
              <a:t>x,SIZE</a:t>
            </a:r>
            <a:r>
              <a:rPr lang="en-US" dirty="0" smtClean="0"/>
              <a:t>);</a:t>
            </a:r>
          </a:p>
          <a:p>
            <a:pPr>
              <a:buNone/>
            </a:pPr>
            <a:r>
              <a:rPr lang="en-US" dirty="0" smtClean="0"/>
              <a:t>	</a:t>
            </a:r>
          </a:p>
          <a:p>
            <a:pPr>
              <a:buNone/>
            </a:pPr>
            <a:r>
              <a:rPr lang="en-US" dirty="0" smtClean="0"/>
              <a:t>	</a:t>
            </a:r>
          </a:p>
          <a:p>
            <a:pPr>
              <a:buNone/>
            </a:pPr>
            <a:r>
              <a:rPr lang="en-US" dirty="0" smtClean="0"/>
              <a:t>	//</a:t>
            </a:r>
            <a:r>
              <a:rPr lang="en-US" dirty="0" err="1" smtClean="0"/>
              <a:t>nc</a:t>
            </a:r>
            <a:r>
              <a:rPr lang="en-US" dirty="0" smtClean="0"/>
              <a:t> = common (</a:t>
            </a:r>
            <a:r>
              <a:rPr lang="en-US" dirty="0" err="1" smtClean="0"/>
              <a:t>x,y,c,SIZE</a:t>
            </a:r>
            <a:r>
              <a:rPr lang="en-US" dirty="0" smtClean="0"/>
              <a:t>);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smtClean="0"/>
              <a:t>	</a:t>
            </a:r>
          </a:p>
          <a:p>
            <a:pPr>
              <a:buNone/>
            </a:pPr>
            <a:r>
              <a:rPr lang="en-US" dirty="0" smtClean="0"/>
              <a:t>	//</a:t>
            </a:r>
            <a:r>
              <a:rPr lang="en-US" dirty="0" err="1" smtClean="0"/>
              <a:t>printarray</a:t>
            </a:r>
            <a:r>
              <a:rPr lang="en-US" dirty="0" smtClean="0"/>
              <a:t> (</a:t>
            </a:r>
            <a:r>
              <a:rPr lang="en-US" dirty="0" err="1" smtClean="0"/>
              <a:t>c,nc</a:t>
            </a:r>
            <a:r>
              <a:rPr lang="en-US" dirty="0" smtClean="0"/>
              <a:t>);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smtClean="0"/>
              <a:t>	</a:t>
            </a:r>
          </a:p>
          <a:p>
            <a:pPr>
              <a:buNone/>
            </a:pPr>
            <a:r>
              <a:rPr lang="en-US" dirty="0" smtClean="0"/>
              <a:t>	system ("pause");</a:t>
            </a:r>
          </a:p>
          <a:p>
            <a:pPr>
              <a:buNone/>
            </a:pPr>
            <a:r>
              <a:rPr lang="en-US" dirty="0" smtClean="0"/>
              <a:t>	return 0;</a:t>
            </a:r>
          </a:p>
          <a:p>
            <a:pPr>
              <a:buNone/>
            </a:pPr>
            <a:r>
              <a:rPr lang="en-US" dirty="0" smtClean="0"/>
              <a:t>}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b="1" dirty="0" smtClean="0">
                <a:solidFill>
                  <a:schemeClr val="accent6">
                    <a:lumMod val="50000"/>
                  </a:schemeClr>
                </a:solidFill>
              </a:rPr>
              <a:t>void </a:t>
            </a:r>
            <a:r>
              <a:rPr lang="en-US" b="1" dirty="0" err="1" smtClean="0">
                <a:solidFill>
                  <a:schemeClr val="accent6">
                    <a:lumMod val="50000"/>
                  </a:schemeClr>
                </a:solidFill>
              </a:rPr>
              <a:t>readarray</a:t>
            </a:r>
            <a:r>
              <a:rPr lang="en-US" b="1" dirty="0" smtClean="0">
                <a:solidFill>
                  <a:schemeClr val="accent6">
                    <a:lumMod val="50000"/>
                  </a:schemeClr>
                </a:solidFill>
              </a:rPr>
              <a:t> (</a:t>
            </a:r>
            <a:r>
              <a:rPr lang="en-US" b="1" dirty="0" err="1" smtClean="0">
                <a:solidFill>
                  <a:schemeClr val="accent6">
                    <a:lumMod val="50000"/>
                  </a:schemeClr>
                </a:solidFill>
              </a:rPr>
              <a:t>int</a:t>
            </a:r>
            <a:r>
              <a:rPr lang="en-US" b="1" dirty="0" smtClean="0">
                <a:solidFill>
                  <a:schemeClr val="accent6">
                    <a:lumMod val="50000"/>
                  </a:schemeClr>
                </a:solidFill>
              </a:rPr>
              <a:t> a[],</a:t>
            </a:r>
            <a:r>
              <a:rPr lang="en-US" b="1" dirty="0" err="1" smtClean="0">
                <a:solidFill>
                  <a:schemeClr val="accent6">
                    <a:lumMod val="50000"/>
                  </a:schemeClr>
                </a:solidFill>
              </a:rPr>
              <a:t>int</a:t>
            </a:r>
            <a:r>
              <a:rPr lang="en-US" b="1" dirty="0" smtClean="0">
                <a:solidFill>
                  <a:schemeClr val="accent6">
                    <a:lumMod val="50000"/>
                  </a:schemeClr>
                </a:solidFill>
              </a:rPr>
              <a:t> n)</a:t>
            </a:r>
          </a:p>
          <a:p>
            <a:pPr>
              <a:buNone/>
            </a:pPr>
            <a:r>
              <a:rPr lang="en-US" dirty="0" smtClean="0"/>
              <a:t>{</a:t>
            </a:r>
          </a:p>
          <a:p>
            <a:pPr>
              <a:buNone/>
            </a:pPr>
            <a:r>
              <a:rPr lang="en-US" b="1" u="sng" dirty="0" smtClean="0">
                <a:solidFill>
                  <a:srgbClr val="FF0000"/>
                </a:solidFill>
              </a:rPr>
              <a:t>//complete 1	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smtClean="0">
                <a:solidFill>
                  <a:schemeClr val="accent6">
                    <a:lumMod val="50000"/>
                  </a:schemeClr>
                </a:solidFill>
              </a:rPr>
              <a:t>}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b="1" dirty="0" smtClean="0">
                <a:solidFill>
                  <a:srgbClr val="00B050"/>
                </a:solidFill>
              </a:rPr>
              <a:t>void </a:t>
            </a:r>
            <a:r>
              <a:rPr lang="en-US" b="1" dirty="0" err="1" smtClean="0">
                <a:solidFill>
                  <a:srgbClr val="00B050"/>
                </a:solidFill>
              </a:rPr>
              <a:t>printarray</a:t>
            </a:r>
            <a:r>
              <a:rPr lang="en-US" b="1" dirty="0" smtClean="0">
                <a:solidFill>
                  <a:srgbClr val="00B050"/>
                </a:solidFill>
              </a:rPr>
              <a:t> (</a:t>
            </a:r>
            <a:r>
              <a:rPr lang="en-US" b="1" dirty="0" err="1" smtClean="0">
                <a:solidFill>
                  <a:srgbClr val="00B050"/>
                </a:solidFill>
              </a:rPr>
              <a:t>int</a:t>
            </a:r>
            <a:r>
              <a:rPr lang="en-US" b="1" dirty="0" smtClean="0">
                <a:solidFill>
                  <a:srgbClr val="00B050"/>
                </a:solidFill>
              </a:rPr>
              <a:t> a[],</a:t>
            </a:r>
            <a:r>
              <a:rPr lang="en-US" b="1" dirty="0" err="1" smtClean="0">
                <a:solidFill>
                  <a:srgbClr val="00B050"/>
                </a:solidFill>
              </a:rPr>
              <a:t>int</a:t>
            </a:r>
            <a:r>
              <a:rPr lang="en-US" b="1" dirty="0" smtClean="0">
                <a:solidFill>
                  <a:srgbClr val="00B050"/>
                </a:solidFill>
              </a:rPr>
              <a:t> n)</a:t>
            </a:r>
          </a:p>
          <a:p>
            <a:pPr>
              <a:buNone/>
            </a:pPr>
            <a:r>
              <a:rPr lang="en-US" dirty="0" smtClean="0"/>
              <a:t>{</a:t>
            </a:r>
          </a:p>
          <a:p>
            <a:pPr>
              <a:buNone/>
            </a:pPr>
            <a:r>
              <a:rPr lang="en-US" b="1" u="sng" dirty="0" smtClean="0">
                <a:solidFill>
                  <a:srgbClr val="FF0000"/>
                </a:solidFill>
              </a:rPr>
              <a:t>///complete 2	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smtClean="0"/>
              <a:t>}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b="1" dirty="0" err="1" smtClean="0">
                <a:solidFill>
                  <a:srgbClr val="0000FF"/>
                </a:solidFill>
              </a:rPr>
              <a:t>int</a:t>
            </a:r>
            <a:r>
              <a:rPr lang="en-US" b="1" dirty="0" smtClean="0">
                <a:solidFill>
                  <a:srgbClr val="0000FF"/>
                </a:solidFill>
              </a:rPr>
              <a:t> common (</a:t>
            </a:r>
            <a:r>
              <a:rPr lang="en-US" b="1" dirty="0" err="1" smtClean="0">
                <a:solidFill>
                  <a:srgbClr val="0000FF"/>
                </a:solidFill>
              </a:rPr>
              <a:t>int</a:t>
            </a:r>
            <a:r>
              <a:rPr lang="en-US" b="1" dirty="0" smtClean="0">
                <a:solidFill>
                  <a:srgbClr val="0000FF"/>
                </a:solidFill>
              </a:rPr>
              <a:t> a[],</a:t>
            </a:r>
            <a:r>
              <a:rPr lang="en-US" b="1" dirty="0" err="1" smtClean="0">
                <a:solidFill>
                  <a:srgbClr val="0000FF"/>
                </a:solidFill>
              </a:rPr>
              <a:t>int</a:t>
            </a:r>
            <a:r>
              <a:rPr lang="en-US" b="1" dirty="0" smtClean="0">
                <a:solidFill>
                  <a:srgbClr val="0000FF"/>
                </a:solidFill>
              </a:rPr>
              <a:t> b[],</a:t>
            </a:r>
            <a:r>
              <a:rPr lang="en-US" b="1" dirty="0" err="1" smtClean="0">
                <a:solidFill>
                  <a:srgbClr val="0000FF"/>
                </a:solidFill>
              </a:rPr>
              <a:t>int</a:t>
            </a:r>
            <a:r>
              <a:rPr lang="en-US" b="1" dirty="0" smtClean="0">
                <a:solidFill>
                  <a:srgbClr val="0000FF"/>
                </a:solidFill>
              </a:rPr>
              <a:t> c[],</a:t>
            </a:r>
            <a:r>
              <a:rPr lang="en-US" b="1" dirty="0" err="1" smtClean="0">
                <a:solidFill>
                  <a:srgbClr val="0000FF"/>
                </a:solidFill>
              </a:rPr>
              <a:t>int</a:t>
            </a:r>
            <a:r>
              <a:rPr lang="en-US" b="1" dirty="0" smtClean="0">
                <a:solidFill>
                  <a:srgbClr val="0000FF"/>
                </a:solidFill>
              </a:rPr>
              <a:t> n)</a:t>
            </a:r>
          </a:p>
          <a:p>
            <a:pPr>
              <a:buNone/>
            </a:pPr>
            <a:r>
              <a:rPr lang="en-US" dirty="0" smtClean="0"/>
              <a:t>{</a:t>
            </a:r>
          </a:p>
          <a:p>
            <a:pPr>
              <a:buNone/>
            </a:pPr>
            <a:r>
              <a:rPr lang="en-US" b="1" u="sng" dirty="0" smtClean="0">
                <a:solidFill>
                  <a:srgbClr val="FF0000"/>
                </a:solidFill>
              </a:rPr>
              <a:t>///complete 3	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smtClean="0"/>
              <a:t>}</a:t>
            </a:r>
          </a:p>
          <a:p>
            <a:pPr>
              <a:buNone/>
            </a:pPr>
            <a:endParaRPr lang="en-US" dirty="0"/>
          </a:p>
        </p:txBody>
      </p:sp>
      <p:sp>
        <p:nvSpPr>
          <p:cNvPr id="4" name="Left Arrow 3"/>
          <p:cNvSpPr/>
          <p:nvPr/>
        </p:nvSpPr>
        <p:spPr>
          <a:xfrm>
            <a:off x="2667000" y="1828800"/>
            <a:ext cx="3124200" cy="304800"/>
          </a:xfrm>
          <a:prstGeom prst="leftArrow">
            <a:avLst/>
          </a:prstGeom>
          <a:solidFill>
            <a:schemeClr val="accent6">
              <a:lumMod val="5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Left Arrow 4"/>
          <p:cNvSpPr/>
          <p:nvPr/>
        </p:nvSpPr>
        <p:spPr>
          <a:xfrm>
            <a:off x="2667000" y="2209800"/>
            <a:ext cx="3124200" cy="304800"/>
          </a:xfrm>
          <a:prstGeom prst="leftArrow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Left Arrow 5"/>
          <p:cNvSpPr/>
          <p:nvPr/>
        </p:nvSpPr>
        <p:spPr>
          <a:xfrm>
            <a:off x="2590800" y="2743200"/>
            <a:ext cx="3124200" cy="304800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ight Brace 6"/>
          <p:cNvSpPr/>
          <p:nvPr/>
        </p:nvSpPr>
        <p:spPr>
          <a:xfrm>
            <a:off x="5791200" y="1600200"/>
            <a:ext cx="609600" cy="1676400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6477000" y="1676400"/>
            <a:ext cx="2438400" cy="1752600"/>
          </a:xfrm>
          <a:prstGeom prst="rect">
            <a:avLst/>
          </a:prstGeom>
          <a:ln>
            <a:solidFill>
              <a:srgbClr val="FFFF00"/>
            </a:solidFill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b="1" dirty="0" smtClean="0">
                <a:solidFill>
                  <a:srgbClr val="FFFF00"/>
                </a:solidFill>
              </a:rPr>
              <a:t>Calling</a:t>
            </a:r>
            <a:endParaRPr lang="en-US" sz="6000" b="1" dirty="0">
              <a:solidFill>
                <a:srgbClr val="FFFF00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2895600" y="457200"/>
            <a:ext cx="5715000" cy="533400"/>
          </a:xfrm>
          <a:prstGeom prst="rect">
            <a:avLst/>
          </a:prstGeom>
          <a:solidFill>
            <a:srgbClr val="FF0000"/>
          </a:solidFill>
          <a:ln>
            <a:solidFill>
              <a:srgbClr val="FFFF00"/>
            </a:solidFill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 smtClean="0">
                <a:solidFill>
                  <a:srgbClr val="FFFF00"/>
                </a:solidFill>
              </a:rPr>
              <a:t>//function prototype</a:t>
            </a:r>
            <a:endParaRPr lang="en-US" sz="3600" b="1" dirty="0">
              <a:solidFill>
                <a:srgbClr val="FFFF00"/>
              </a:solidFill>
            </a:endParaRPr>
          </a:p>
        </p:txBody>
      </p:sp>
      <p:sp>
        <p:nvSpPr>
          <p:cNvPr id="12" name="Right Brace 11"/>
          <p:cNvSpPr/>
          <p:nvPr/>
        </p:nvSpPr>
        <p:spPr>
          <a:xfrm>
            <a:off x="2209800" y="381000"/>
            <a:ext cx="609600" cy="685800"/>
          </a:xfrm>
          <a:prstGeom prst="rightBrac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28600"/>
            <a:ext cx="8229600" cy="6400800"/>
          </a:xfrm>
        </p:spPr>
        <p:txBody>
          <a:bodyPr>
            <a:normAutofit fontScale="25000" lnSpcReduction="20000"/>
          </a:bodyPr>
          <a:lstStyle/>
          <a:p>
            <a:pPr>
              <a:buNone/>
            </a:pPr>
            <a:r>
              <a:rPr lang="en-US" dirty="0" smtClean="0"/>
              <a:t>#include &lt;</a:t>
            </a:r>
            <a:r>
              <a:rPr lang="en-US" dirty="0" err="1" smtClean="0"/>
              <a:t>stdio.h</a:t>
            </a:r>
            <a:r>
              <a:rPr lang="en-US" dirty="0" smtClean="0"/>
              <a:t>&gt;</a:t>
            </a:r>
          </a:p>
          <a:p>
            <a:pPr>
              <a:buNone/>
            </a:pPr>
            <a:r>
              <a:rPr lang="en-US" dirty="0" smtClean="0"/>
              <a:t>#define SIZE 5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smtClean="0"/>
              <a:t>void </a:t>
            </a:r>
            <a:r>
              <a:rPr lang="en-US" dirty="0" err="1" smtClean="0"/>
              <a:t>readarray</a:t>
            </a:r>
            <a:r>
              <a:rPr lang="en-US" dirty="0" smtClean="0"/>
              <a:t> (</a:t>
            </a:r>
            <a:r>
              <a:rPr lang="en-US" dirty="0" err="1" smtClean="0"/>
              <a:t>int</a:t>
            </a:r>
            <a:r>
              <a:rPr lang="en-US" dirty="0" smtClean="0"/>
              <a:t> a[],</a:t>
            </a:r>
            <a:r>
              <a:rPr lang="en-US" dirty="0" err="1" smtClean="0"/>
              <a:t>int</a:t>
            </a:r>
            <a:r>
              <a:rPr lang="en-US" dirty="0" smtClean="0"/>
              <a:t> n);</a:t>
            </a:r>
          </a:p>
          <a:p>
            <a:pPr>
              <a:buNone/>
            </a:pPr>
            <a:r>
              <a:rPr lang="en-US" dirty="0" smtClean="0"/>
              <a:t>void </a:t>
            </a:r>
            <a:r>
              <a:rPr lang="en-US" dirty="0" err="1" smtClean="0"/>
              <a:t>printarray</a:t>
            </a:r>
            <a:r>
              <a:rPr lang="en-US" dirty="0" smtClean="0"/>
              <a:t> (</a:t>
            </a:r>
            <a:r>
              <a:rPr lang="en-US" dirty="0" err="1" smtClean="0"/>
              <a:t>int</a:t>
            </a:r>
            <a:r>
              <a:rPr lang="en-US" dirty="0" smtClean="0"/>
              <a:t> a[],</a:t>
            </a:r>
            <a:r>
              <a:rPr lang="en-US" dirty="0" err="1" smtClean="0"/>
              <a:t>int</a:t>
            </a:r>
            <a:r>
              <a:rPr lang="en-US" dirty="0" smtClean="0"/>
              <a:t> n);</a:t>
            </a:r>
          </a:p>
          <a:p>
            <a:pPr>
              <a:buNone/>
            </a:pPr>
            <a:r>
              <a:rPr lang="en-US" dirty="0" err="1" smtClean="0"/>
              <a:t>int</a:t>
            </a:r>
            <a:r>
              <a:rPr lang="en-US" dirty="0" smtClean="0"/>
              <a:t> common (</a:t>
            </a:r>
            <a:r>
              <a:rPr lang="en-US" dirty="0" err="1" smtClean="0"/>
              <a:t>int</a:t>
            </a:r>
            <a:r>
              <a:rPr lang="en-US" dirty="0" smtClean="0"/>
              <a:t> a[],</a:t>
            </a:r>
            <a:r>
              <a:rPr lang="en-US" dirty="0" err="1" smtClean="0"/>
              <a:t>int</a:t>
            </a:r>
            <a:r>
              <a:rPr lang="en-US" dirty="0" smtClean="0"/>
              <a:t> b[],</a:t>
            </a:r>
            <a:r>
              <a:rPr lang="en-US" dirty="0" err="1" smtClean="0"/>
              <a:t>int</a:t>
            </a:r>
            <a:r>
              <a:rPr lang="en-US" dirty="0" smtClean="0"/>
              <a:t> c[],</a:t>
            </a:r>
            <a:r>
              <a:rPr lang="en-US" dirty="0" err="1" smtClean="0"/>
              <a:t>int</a:t>
            </a:r>
            <a:r>
              <a:rPr lang="en-US" dirty="0" smtClean="0"/>
              <a:t> n);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err="1" smtClean="0"/>
              <a:t>int</a:t>
            </a:r>
            <a:r>
              <a:rPr lang="en-US" dirty="0" smtClean="0"/>
              <a:t> main ()</a:t>
            </a:r>
          </a:p>
          <a:p>
            <a:pPr>
              <a:buNone/>
            </a:pPr>
            <a:r>
              <a:rPr lang="en-US" dirty="0" smtClean="0"/>
              <a:t>{</a:t>
            </a:r>
          </a:p>
          <a:p>
            <a:pPr>
              <a:buNone/>
            </a:pPr>
            <a:r>
              <a:rPr lang="en-US" dirty="0" smtClean="0"/>
              <a:t>	</a:t>
            </a:r>
            <a:r>
              <a:rPr lang="en-US" dirty="0" err="1" smtClean="0"/>
              <a:t>int</a:t>
            </a:r>
            <a:r>
              <a:rPr lang="en-US" dirty="0" smtClean="0"/>
              <a:t> n;</a:t>
            </a:r>
          </a:p>
          <a:p>
            <a:pPr>
              <a:buNone/>
            </a:pPr>
            <a:r>
              <a:rPr lang="en-US" dirty="0" smtClean="0"/>
              <a:t>	</a:t>
            </a:r>
            <a:r>
              <a:rPr lang="en-US" dirty="0" err="1" smtClean="0"/>
              <a:t>int</a:t>
            </a:r>
            <a:r>
              <a:rPr lang="en-US" dirty="0" smtClean="0"/>
              <a:t> x[SIZE],y[SIZE],c[SIZE]={},</a:t>
            </a:r>
            <a:r>
              <a:rPr lang="en-US" dirty="0" err="1" smtClean="0"/>
              <a:t>nc</a:t>
            </a:r>
            <a:r>
              <a:rPr lang="en-US" dirty="0" smtClean="0"/>
              <a:t>;</a:t>
            </a:r>
          </a:p>
          <a:p>
            <a:pPr>
              <a:buNone/>
            </a:pPr>
            <a:r>
              <a:rPr lang="en-US" dirty="0" smtClean="0"/>
              <a:t>	</a:t>
            </a:r>
          </a:p>
          <a:p>
            <a:pPr>
              <a:buNone/>
            </a:pPr>
            <a:r>
              <a:rPr lang="en-US" dirty="0" smtClean="0"/>
              <a:t>	//</a:t>
            </a:r>
            <a:r>
              <a:rPr lang="en-US" dirty="0" err="1" smtClean="0"/>
              <a:t>readarray</a:t>
            </a:r>
            <a:r>
              <a:rPr lang="en-US" dirty="0" smtClean="0"/>
              <a:t> (</a:t>
            </a:r>
            <a:r>
              <a:rPr lang="en-US" dirty="0" err="1" smtClean="0"/>
              <a:t>x,SIZE</a:t>
            </a:r>
            <a:r>
              <a:rPr lang="en-US" dirty="0" smtClean="0"/>
              <a:t>);</a:t>
            </a:r>
          </a:p>
          <a:p>
            <a:pPr>
              <a:buNone/>
            </a:pPr>
            <a:r>
              <a:rPr lang="en-US" dirty="0" smtClean="0"/>
              <a:t>	</a:t>
            </a:r>
          </a:p>
          <a:p>
            <a:pPr>
              <a:buNone/>
            </a:pPr>
            <a:r>
              <a:rPr lang="en-US" dirty="0" smtClean="0"/>
              <a:t>	</a:t>
            </a:r>
          </a:p>
          <a:p>
            <a:pPr>
              <a:buNone/>
            </a:pPr>
            <a:r>
              <a:rPr lang="en-US" dirty="0" smtClean="0"/>
              <a:t>	//</a:t>
            </a:r>
            <a:r>
              <a:rPr lang="en-US" dirty="0" err="1" smtClean="0"/>
              <a:t>nc</a:t>
            </a:r>
            <a:r>
              <a:rPr lang="en-US" dirty="0" smtClean="0"/>
              <a:t> = common (</a:t>
            </a:r>
            <a:r>
              <a:rPr lang="en-US" dirty="0" err="1" smtClean="0"/>
              <a:t>x,y,c,SIZE</a:t>
            </a:r>
            <a:r>
              <a:rPr lang="en-US" dirty="0" smtClean="0"/>
              <a:t>);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smtClean="0"/>
              <a:t>	</a:t>
            </a:r>
          </a:p>
          <a:p>
            <a:pPr>
              <a:buNone/>
            </a:pPr>
            <a:r>
              <a:rPr lang="en-US" dirty="0" smtClean="0"/>
              <a:t>	//</a:t>
            </a:r>
            <a:r>
              <a:rPr lang="en-US" dirty="0" err="1" smtClean="0"/>
              <a:t>printarray</a:t>
            </a:r>
            <a:r>
              <a:rPr lang="en-US" dirty="0" smtClean="0"/>
              <a:t> (</a:t>
            </a:r>
            <a:r>
              <a:rPr lang="en-US" dirty="0" err="1" smtClean="0"/>
              <a:t>c,nc</a:t>
            </a:r>
            <a:r>
              <a:rPr lang="en-US" dirty="0" smtClean="0"/>
              <a:t>);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smtClean="0"/>
              <a:t>	</a:t>
            </a:r>
          </a:p>
          <a:p>
            <a:pPr>
              <a:buNone/>
            </a:pPr>
            <a:r>
              <a:rPr lang="en-US" dirty="0" smtClean="0"/>
              <a:t>	system ("pause");</a:t>
            </a:r>
          </a:p>
          <a:p>
            <a:pPr>
              <a:buNone/>
            </a:pPr>
            <a:r>
              <a:rPr lang="en-US" dirty="0" smtClean="0"/>
              <a:t>	return 0;</a:t>
            </a:r>
          </a:p>
          <a:p>
            <a:pPr>
              <a:buNone/>
            </a:pPr>
            <a:r>
              <a:rPr lang="en-US" dirty="0" smtClean="0"/>
              <a:t>}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b="1" dirty="0" smtClean="0">
                <a:solidFill>
                  <a:schemeClr val="accent6">
                    <a:lumMod val="50000"/>
                  </a:schemeClr>
                </a:solidFill>
              </a:rPr>
              <a:t>void </a:t>
            </a:r>
            <a:r>
              <a:rPr lang="en-US" b="1" dirty="0" err="1" smtClean="0">
                <a:solidFill>
                  <a:schemeClr val="accent6">
                    <a:lumMod val="50000"/>
                  </a:schemeClr>
                </a:solidFill>
              </a:rPr>
              <a:t>readarray</a:t>
            </a:r>
            <a:r>
              <a:rPr lang="en-US" b="1" dirty="0" smtClean="0">
                <a:solidFill>
                  <a:schemeClr val="accent6">
                    <a:lumMod val="50000"/>
                  </a:schemeClr>
                </a:solidFill>
              </a:rPr>
              <a:t> (</a:t>
            </a:r>
            <a:r>
              <a:rPr lang="en-US" b="1" dirty="0" err="1" smtClean="0">
                <a:solidFill>
                  <a:schemeClr val="accent6">
                    <a:lumMod val="50000"/>
                  </a:schemeClr>
                </a:solidFill>
              </a:rPr>
              <a:t>int</a:t>
            </a:r>
            <a:r>
              <a:rPr lang="en-US" b="1" dirty="0" smtClean="0">
                <a:solidFill>
                  <a:schemeClr val="accent6">
                    <a:lumMod val="50000"/>
                  </a:schemeClr>
                </a:solidFill>
              </a:rPr>
              <a:t> a[],</a:t>
            </a:r>
            <a:r>
              <a:rPr lang="en-US" b="1" dirty="0" err="1" smtClean="0">
                <a:solidFill>
                  <a:schemeClr val="accent6">
                    <a:lumMod val="50000"/>
                  </a:schemeClr>
                </a:solidFill>
              </a:rPr>
              <a:t>int</a:t>
            </a:r>
            <a:r>
              <a:rPr lang="en-US" b="1" dirty="0" smtClean="0">
                <a:solidFill>
                  <a:schemeClr val="accent6">
                    <a:lumMod val="50000"/>
                  </a:schemeClr>
                </a:solidFill>
              </a:rPr>
              <a:t> n)</a:t>
            </a:r>
          </a:p>
          <a:p>
            <a:pPr>
              <a:buNone/>
            </a:pPr>
            <a:r>
              <a:rPr lang="en-US" dirty="0" smtClean="0"/>
              <a:t>{</a:t>
            </a:r>
          </a:p>
          <a:p>
            <a:pPr>
              <a:buNone/>
            </a:pPr>
            <a:r>
              <a:rPr lang="en-US" b="1" u="sng" dirty="0" smtClean="0">
                <a:solidFill>
                  <a:srgbClr val="FF0000"/>
                </a:solidFill>
              </a:rPr>
              <a:t>//complete 1	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smtClean="0">
                <a:solidFill>
                  <a:schemeClr val="accent6">
                    <a:lumMod val="50000"/>
                  </a:schemeClr>
                </a:solidFill>
              </a:rPr>
              <a:t>}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b="1" dirty="0" smtClean="0">
                <a:solidFill>
                  <a:srgbClr val="00B050"/>
                </a:solidFill>
              </a:rPr>
              <a:t>void </a:t>
            </a:r>
            <a:r>
              <a:rPr lang="en-US" b="1" dirty="0" err="1" smtClean="0">
                <a:solidFill>
                  <a:srgbClr val="00B050"/>
                </a:solidFill>
              </a:rPr>
              <a:t>printarray</a:t>
            </a:r>
            <a:r>
              <a:rPr lang="en-US" b="1" dirty="0" smtClean="0">
                <a:solidFill>
                  <a:srgbClr val="00B050"/>
                </a:solidFill>
              </a:rPr>
              <a:t> (</a:t>
            </a:r>
            <a:r>
              <a:rPr lang="en-US" b="1" dirty="0" err="1" smtClean="0">
                <a:solidFill>
                  <a:srgbClr val="00B050"/>
                </a:solidFill>
              </a:rPr>
              <a:t>int</a:t>
            </a:r>
            <a:r>
              <a:rPr lang="en-US" b="1" dirty="0" smtClean="0">
                <a:solidFill>
                  <a:srgbClr val="00B050"/>
                </a:solidFill>
              </a:rPr>
              <a:t> a[],</a:t>
            </a:r>
            <a:r>
              <a:rPr lang="en-US" b="1" dirty="0" err="1" smtClean="0">
                <a:solidFill>
                  <a:srgbClr val="00B050"/>
                </a:solidFill>
              </a:rPr>
              <a:t>int</a:t>
            </a:r>
            <a:r>
              <a:rPr lang="en-US" b="1" dirty="0" smtClean="0">
                <a:solidFill>
                  <a:srgbClr val="00B050"/>
                </a:solidFill>
              </a:rPr>
              <a:t> n)</a:t>
            </a:r>
          </a:p>
          <a:p>
            <a:pPr>
              <a:buNone/>
            </a:pPr>
            <a:r>
              <a:rPr lang="en-US" dirty="0" smtClean="0"/>
              <a:t>{</a:t>
            </a:r>
          </a:p>
          <a:p>
            <a:pPr>
              <a:buNone/>
            </a:pPr>
            <a:r>
              <a:rPr lang="en-US" b="1" u="sng" dirty="0" smtClean="0">
                <a:solidFill>
                  <a:srgbClr val="FF0000"/>
                </a:solidFill>
              </a:rPr>
              <a:t>///complete 2	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smtClean="0"/>
              <a:t>}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b="1" dirty="0" err="1" smtClean="0">
                <a:solidFill>
                  <a:srgbClr val="0000FF"/>
                </a:solidFill>
              </a:rPr>
              <a:t>int</a:t>
            </a:r>
            <a:r>
              <a:rPr lang="en-US" b="1" dirty="0" smtClean="0">
                <a:solidFill>
                  <a:srgbClr val="0000FF"/>
                </a:solidFill>
              </a:rPr>
              <a:t> common (</a:t>
            </a:r>
            <a:r>
              <a:rPr lang="en-US" b="1" dirty="0" err="1" smtClean="0">
                <a:solidFill>
                  <a:srgbClr val="0000FF"/>
                </a:solidFill>
              </a:rPr>
              <a:t>int</a:t>
            </a:r>
            <a:r>
              <a:rPr lang="en-US" b="1" dirty="0" smtClean="0">
                <a:solidFill>
                  <a:srgbClr val="0000FF"/>
                </a:solidFill>
              </a:rPr>
              <a:t> a[],</a:t>
            </a:r>
            <a:r>
              <a:rPr lang="en-US" b="1" dirty="0" err="1" smtClean="0">
                <a:solidFill>
                  <a:srgbClr val="0000FF"/>
                </a:solidFill>
              </a:rPr>
              <a:t>int</a:t>
            </a:r>
            <a:r>
              <a:rPr lang="en-US" b="1" dirty="0" smtClean="0">
                <a:solidFill>
                  <a:srgbClr val="0000FF"/>
                </a:solidFill>
              </a:rPr>
              <a:t> b[],</a:t>
            </a:r>
            <a:r>
              <a:rPr lang="en-US" b="1" dirty="0" err="1" smtClean="0">
                <a:solidFill>
                  <a:srgbClr val="0000FF"/>
                </a:solidFill>
              </a:rPr>
              <a:t>int</a:t>
            </a:r>
            <a:r>
              <a:rPr lang="en-US" b="1" dirty="0" smtClean="0">
                <a:solidFill>
                  <a:srgbClr val="0000FF"/>
                </a:solidFill>
              </a:rPr>
              <a:t> c[],</a:t>
            </a:r>
            <a:r>
              <a:rPr lang="en-US" b="1" dirty="0" err="1" smtClean="0">
                <a:solidFill>
                  <a:srgbClr val="0000FF"/>
                </a:solidFill>
              </a:rPr>
              <a:t>int</a:t>
            </a:r>
            <a:r>
              <a:rPr lang="en-US" b="1" dirty="0" smtClean="0">
                <a:solidFill>
                  <a:srgbClr val="0000FF"/>
                </a:solidFill>
              </a:rPr>
              <a:t> n)</a:t>
            </a:r>
          </a:p>
          <a:p>
            <a:pPr>
              <a:buNone/>
            </a:pPr>
            <a:r>
              <a:rPr lang="en-US" dirty="0" smtClean="0"/>
              <a:t>{</a:t>
            </a:r>
          </a:p>
          <a:p>
            <a:pPr>
              <a:buNone/>
            </a:pPr>
            <a:r>
              <a:rPr lang="en-US" b="1" u="sng" dirty="0" smtClean="0">
                <a:solidFill>
                  <a:srgbClr val="FF0000"/>
                </a:solidFill>
              </a:rPr>
              <a:t>///complete 3	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smtClean="0"/>
              <a:t>}</a:t>
            </a:r>
          </a:p>
          <a:p>
            <a:pPr>
              <a:buNone/>
            </a:pPr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42</TotalTime>
  <Words>427</Words>
  <Application>Microsoft Office PowerPoint</Application>
  <PresentationFormat>On-screen Show (4:3)</PresentationFormat>
  <Paragraphs>139</Paragraphs>
  <Slides>10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Office Theme</vt:lpstr>
      <vt:lpstr>How to Use 1-D array with Functions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How to Use 1-D array with Functions</dc:title>
  <dc:creator/>
  <cp:lastModifiedBy>user</cp:lastModifiedBy>
  <cp:revision>11</cp:revision>
  <dcterms:created xsi:type="dcterms:W3CDTF">2006-08-16T00:00:00Z</dcterms:created>
  <dcterms:modified xsi:type="dcterms:W3CDTF">2015-04-21T20:01:04Z</dcterms:modified>
</cp:coreProperties>
</file>